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17" r:id="rId1"/>
  </p:sldMasterIdLst>
  <p:notesMasterIdLst>
    <p:notesMasterId r:id="rId63"/>
  </p:notesMasterIdLst>
  <p:sldIdLst>
    <p:sldId id="256" r:id="rId2"/>
    <p:sldId id="304" r:id="rId3"/>
    <p:sldId id="305" r:id="rId4"/>
    <p:sldId id="306" r:id="rId5"/>
    <p:sldId id="307" r:id="rId6"/>
    <p:sldId id="308" r:id="rId7"/>
    <p:sldId id="309" r:id="rId8"/>
    <p:sldId id="310" r:id="rId9"/>
    <p:sldId id="312" r:id="rId10"/>
    <p:sldId id="313" r:id="rId11"/>
    <p:sldId id="314" r:id="rId12"/>
    <p:sldId id="315" r:id="rId13"/>
    <p:sldId id="260" r:id="rId14"/>
    <p:sldId id="271" r:id="rId15"/>
    <p:sldId id="345" r:id="rId16"/>
    <p:sldId id="346" r:id="rId17"/>
    <p:sldId id="300" r:id="rId18"/>
    <p:sldId id="340" r:id="rId19"/>
    <p:sldId id="349" r:id="rId20"/>
    <p:sldId id="301" r:id="rId21"/>
    <p:sldId id="350" r:id="rId22"/>
    <p:sldId id="351" r:id="rId23"/>
    <p:sldId id="266" r:id="rId24"/>
    <p:sldId id="348" r:id="rId25"/>
    <p:sldId id="352" r:id="rId26"/>
    <p:sldId id="353" r:id="rId27"/>
    <p:sldId id="354" r:id="rId28"/>
    <p:sldId id="341" r:id="rId29"/>
    <p:sldId id="321" r:id="rId30"/>
    <p:sldId id="320" r:id="rId31"/>
    <p:sldId id="259" r:id="rId32"/>
    <p:sldId id="319" r:id="rId33"/>
    <p:sldId id="277" r:id="rId34"/>
    <p:sldId id="278" r:id="rId35"/>
    <p:sldId id="317" r:id="rId36"/>
    <p:sldId id="358" r:id="rId37"/>
    <p:sldId id="355" r:id="rId38"/>
    <p:sldId id="356" r:id="rId39"/>
    <p:sldId id="357" r:id="rId40"/>
    <p:sldId id="299" r:id="rId41"/>
    <p:sldId id="298" r:id="rId42"/>
    <p:sldId id="297" r:id="rId43"/>
    <p:sldId id="294" r:id="rId44"/>
    <p:sldId id="289" r:id="rId45"/>
    <p:sldId id="290" r:id="rId46"/>
    <p:sldId id="291" r:id="rId47"/>
    <p:sldId id="275" r:id="rId48"/>
    <p:sldId id="288" r:id="rId49"/>
    <p:sldId id="283" r:id="rId50"/>
    <p:sldId id="302" r:id="rId51"/>
    <p:sldId id="303" r:id="rId52"/>
    <p:sldId id="296" r:id="rId53"/>
    <p:sldId id="282" r:id="rId54"/>
    <p:sldId id="311" r:id="rId55"/>
    <p:sldId id="338" r:id="rId56"/>
    <p:sldId id="257" r:id="rId57"/>
    <p:sldId id="339" r:id="rId58"/>
    <p:sldId id="261" r:id="rId59"/>
    <p:sldId id="264" r:id="rId60"/>
    <p:sldId id="347" r:id="rId61"/>
    <p:sldId id="26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9EBD"/>
    <a:srgbClr val="00B0F0"/>
    <a:srgbClr val="FF0066"/>
    <a:srgbClr val="E833BF"/>
    <a:srgbClr val="7E4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696" autoAdjust="0"/>
  </p:normalViewPr>
  <p:slideViewPr>
    <p:cSldViewPr snapToGrid="0" showGuides="1">
      <p:cViewPr>
        <p:scale>
          <a:sx n="75" d="100"/>
          <a:sy n="75" d="100"/>
        </p:scale>
        <p:origin x="54" y="78"/>
      </p:cViewPr>
      <p:guideLst>
        <p:guide orient="horz" pos="2183"/>
        <p:guide pos="3840"/>
      </p:guideLst>
    </p:cSldViewPr>
  </p:slideViewPr>
  <p:notesTextViewPr>
    <p:cViewPr>
      <p:scale>
        <a:sx n="75" d="100"/>
        <a:sy n="75" d="100"/>
      </p:scale>
      <p:origin x="0" y="0"/>
    </p:cViewPr>
  </p:notesTextViewPr>
  <p:sorterViewPr>
    <p:cViewPr>
      <p:scale>
        <a:sx n="50" d="100"/>
        <a:sy n="50" d="100"/>
      </p:scale>
      <p:origin x="0" y="-11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8BED9-CD4D-40DA-B716-EC1BF5D52879}" type="datetimeFigureOut">
              <a:rPr lang="es-MX" smtClean="0"/>
              <a:t>07/01/2020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ED0B2-8A40-46AB-ADD9-47034D007444}" type="slidenum">
              <a:rPr lang="es-MX" smtClean="0"/>
              <a:t>‹Nº›</a:t>
            </a:fld>
            <a:endParaRPr lang="es-MX"/>
          </a:p>
        </p:txBody>
      </p:sp>
    </p:spTree>
    <p:extLst>
      <p:ext uri="{BB962C8B-B14F-4D97-AF65-F5344CB8AC3E}">
        <p14:creationId xmlns:p14="http://schemas.microsoft.com/office/powerpoint/2010/main" val="218488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single-stranded RNA virus that infects the family of bacteria that includes </a:t>
            </a:r>
            <a:r>
              <a:rPr lang="en-US" i="1"/>
              <a:t>E. coli</a:t>
            </a:r>
            <a:r>
              <a:rPr lang="en-US" baseline="30000"/>
              <a:t>?</a:t>
            </a:r>
            <a:r>
              <a:rPr lang="en-US"/>
              <a:t>.</a:t>
            </a:r>
          </a:p>
          <a:p>
            <a:r>
              <a:rPr lang="en-US" b="1"/>
              <a:t>Why was it sequenced? </a:t>
            </a:r>
            <a:r>
              <a:rPr lang="en-US"/>
              <a:t>This was the first genome to be completely sequenced.</a:t>
            </a:r>
          </a:p>
          <a:p>
            <a:r>
              <a:rPr lang="en-US" b="1"/>
              <a:t>Who sequenced it:</a:t>
            </a:r>
            <a:r>
              <a:rPr lang="en-US"/>
              <a:t>  Walter Fiers and his team at the Laboratory of Molecular Biology at the University of Ghent, Belgium.</a:t>
            </a:r>
          </a:p>
          <a:p>
            <a:r>
              <a:rPr lang="en-US" b="1"/>
              <a:t>How many bases?</a:t>
            </a:r>
            <a:r>
              <a:rPr lang="en-US"/>
              <a:t> 3,569 (one of the smallest genomes known)</a:t>
            </a:r>
          </a:p>
          <a:p>
            <a:r>
              <a:rPr lang="en-US" b="1"/>
              <a:t>How many chromosomes?</a:t>
            </a:r>
            <a:r>
              <a:rPr lang="en-US"/>
              <a:t> 1</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3</a:t>
            </a:fld>
            <a:endParaRPr lang="es-MX"/>
          </a:p>
        </p:txBody>
      </p:sp>
    </p:spTree>
    <p:extLst>
      <p:ext uri="{BB962C8B-B14F-4D97-AF65-F5344CB8AC3E}">
        <p14:creationId xmlns:p14="http://schemas.microsoft.com/office/powerpoint/2010/main" val="2388356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F86E65F-F646-4BD4-8B0C-7C7DEFEE12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5B8D8F2E-FF5D-41B6-895E-00DFCCFCE61D}" type="slidenum">
              <a:rPr lang="es-ES" altLang="es-CL"/>
              <a:pPr eaLnBrk="1" hangingPunct="1">
                <a:spcBef>
                  <a:spcPct val="0"/>
                </a:spcBef>
              </a:pPr>
              <a:t>14</a:t>
            </a:fld>
            <a:endParaRPr lang="es-ES" altLang="es-CL"/>
          </a:p>
        </p:txBody>
      </p:sp>
      <p:sp>
        <p:nvSpPr>
          <p:cNvPr id="46083" name="Rectangle 2">
            <a:extLst>
              <a:ext uri="{FF2B5EF4-FFF2-40B4-BE49-F238E27FC236}">
                <a16:creationId xmlns:a16="http://schemas.microsoft.com/office/drawing/2014/main" id="{0F03DAFB-9290-455E-8F2A-3C173033692F}"/>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9F6B0710-08A4-40CF-94A6-AAD68FCA94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CL" altLang="es-CL">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852CD34E-44C0-4236-AC5C-9B656DCD3E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CCC366D8-AD7F-4A43-9EFB-B4EF4E58FE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L" altLang="es-CL">
                <a:ea typeface="ＭＳ Ｐゴシック" panose="020B0600070205080204" pitchFamily="34" charset="-128"/>
              </a:rPr>
              <a:t>Divide y vencerás (Julio César)</a:t>
            </a:r>
          </a:p>
        </p:txBody>
      </p:sp>
      <p:sp>
        <p:nvSpPr>
          <p:cNvPr id="52228" name="3 Marcador de número de diapositiva">
            <a:extLst>
              <a:ext uri="{FF2B5EF4-FFF2-40B4-BE49-F238E27FC236}">
                <a16:creationId xmlns:a16="http://schemas.microsoft.com/office/drawing/2014/main" id="{04CA415C-ACB0-4334-8458-0819AD49C0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BA8394A7-0A82-46A7-AA78-B7A9F9AEAA7D}" type="slidenum">
              <a:rPr lang="es-ES_tradnl" altLang="es-CL"/>
              <a:pPr eaLnBrk="1" hangingPunct="1">
                <a:spcBef>
                  <a:spcPct val="0"/>
                </a:spcBef>
              </a:pPr>
              <a:t>15</a:t>
            </a:fld>
            <a:endParaRPr lang="es-ES_tradnl" altLang="es-C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aportes de fragmentos de la copia1, copia2 y copia3 coloreados de forma distintiva</a:t>
            </a:r>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21</a:t>
            </a:fld>
            <a:endParaRPr lang="es-MX"/>
          </a:p>
        </p:txBody>
      </p:sp>
    </p:spTree>
    <p:extLst>
      <p:ext uri="{BB962C8B-B14F-4D97-AF65-F5344CB8AC3E}">
        <p14:creationId xmlns:p14="http://schemas.microsoft.com/office/powerpoint/2010/main" val="18281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Al eliminar una copia nos quedamos con menos fragmentos -&gt; no es posible generar el consenso en un fragmento contínuo pues la regla de alinear “al menos dos palabras” lo impide.</a:t>
            </a:r>
          </a:p>
          <a:p>
            <a:pPr marL="0" marR="0" lvl="0" indent="0" algn="l" defTabSz="914400" rtl="0" eaLnBrk="1" fontAlgn="auto" latinLnBrk="0" hangingPunct="1">
              <a:lnSpc>
                <a:spcPct val="100000"/>
              </a:lnSpc>
              <a:spcBef>
                <a:spcPts val="0"/>
              </a:spcBef>
              <a:spcAft>
                <a:spcPts val="0"/>
              </a:spcAft>
              <a:buClrTx/>
              <a:buSzTx/>
              <a:buFontTx/>
              <a:buNone/>
              <a:tabLst/>
              <a:defRPr/>
            </a:pPr>
            <a:r>
              <a:rPr lang="es-CL"/>
              <a:t>Nos quedamos con 4 fragmentos.</a:t>
            </a:r>
            <a:endParaRPr lang="es-MX"/>
          </a:p>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22</a:t>
            </a:fld>
            <a:endParaRPr lang="es-MX"/>
          </a:p>
        </p:txBody>
      </p:sp>
    </p:spTree>
    <p:extLst>
      <p:ext uri="{BB962C8B-B14F-4D97-AF65-F5344CB8AC3E}">
        <p14:creationId xmlns:p14="http://schemas.microsoft.com/office/powerpoint/2010/main" val="154299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88A173-D550-4F45-ABD4-B15150121A6D}"/>
              </a:ext>
            </a:extLst>
          </p:cNvPr>
          <p:cNvSpPr>
            <a:spLocks noGrp="1" noChangeArrowheads="1"/>
          </p:cNvSpPr>
          <p:nvPr>
            <p:ph type="sldNum" sz="quarter" idx="5"/>
          </p:nvPr>
        </p:nvSpPr>
        <p:spPr>
          <a:ln/>
        </p:spPr>
        <p:txBody>
          <a:bodyPr/>
          <a:lstStyle/>
          <a:p>
            <a:fld id="{C1721855-580B-4248-B33D-FA0D2664D5B1}" type="slidenum">
              <a:rPr lang="es-CL" altLang="es-MX"/>
              <a:pPr/>
              <a:t>23</a:t>
            </a:fld>
            <a:endParaRPr lang="es-CL" altLang="es-MX"/>
          </a:p>
        </p:txBody>
      </p:sp>
      <p:sp>
        <p:nvSpPr>
          <p:cNvPr id="141314" name="Rectangle 2">
            <a:extLst>
              <a:ext uri="{FF2B5EF4-FFF2-40B4-BE49-F238E27FC236}">
                <a16:creationId xmlns:a16="http://schemas.microsoft.com/office/drawing/2014/main" id="{D16F130D-9596-482F-B223-73B1F2CC0EFC}"/>
              </a:ext>
            </a:extLst>
          </p:cNvPr>
          <p:cNvSpPr>
            <a:spLocks noRot="1" noChangeArrowheads="1" noTextEdit="1"/>
          </p:cNvSpPr>
          <p:nvPr>
            <p:ph type="sldImg"/>
          </p:nvPr>
        </p:nvSpPr>
        <p:spPr>
          <a:ln/>
        </p:spPr>
      </p:sp>
      <p:sp>
        <p:nvSpPr>
          <p:cNvPr id="141315" name="Rectangle 3">
            <a:extLst>
              <a:ext uri="{FF2B5EF4-FFF2-40B4-BE49-F238E27FC236}">
                <a16:creationId xmlns:a16="http://schemas.microsoft.com/office/drawing/2014/main" id="{2B7CB711-D538-45E8-8AD4-0DB20BFD2A2C}"/>
              </a:ext>
            </a:extLst>
          </p:cNvPr>
          <p:cNvSpPr>
            <a:spLocks noGrp="1" noChangeArrowheads="1"/>
          </p:cNvSpPr>
          <p:nvPr>
            <p:ph type="body" idx="1"/>
          </p:nvPr>
        </p:nvSpPr>
        <p:spPr/>
        <p:txBody>
          <a:bodyPr/>
          <a:lstStyle/>
          <a:p>
            <a:endParaRPr lang="en-US" altLang="es-MX"/>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F1FC46A-4EF1-4B8D-9426-1EEDD8D00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43CE0D32-825B-4B0A-800A-6D7BEE3DD9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s-CL">
                <a:ea typeface="ＭＳ Ｐゴシック" panose="020B0600070205080204" pitchFamily="34" charset="-128"/>
              </a:rPr>
              <a:t>Hierarchy of assembly data types: Each type is composed of the next lower level type. Typical sizes are also listed. bp, base pairs; Mb, megabases</a:t>
            </a:r>
          </a:p>
          <a:p>
            <a:pPr eaLnBrk="1" hangingPunct="1">
              <a:spcBef>
                <a:spcPct val="0"/>
              </a:spcBef>
            </a:pPr>
            <a:endParaRPr lang="en-US" altLang="es-CL">
              <a:ea typeface="ＭＳ Ｐゴシック" panose="020B0600070205080204" pitchFamily="34" charset="-128"/>
            </a:endParaRPr>
          </a:p>
          <a:p>
            <a:pPr eaLnBrk="1" hangingPunct="1">
              <a:spcBef>
                <a:spcPct val="0"/>
              </a:spcBef>
            </a:pPr>
            <a:endParaRPr lang="en-US" altLang="es-CL">
              <a:ea typeface="ＭＳ Ｐゴシック" panose="020B0600070205080204" pitchFamily="34" charset="-128"/>
            </a:endParaRPr>
          </a:p>
          <a:p>
            <a:pPr eaLnBrk="1" hangingPunct="1">
              <a:spcBef>
                <a:spcPct val="0"/>
              </a:spcBef>
            </a:pPr>
            <a:r>
              <a:rPr lang="en-US" altLang="es-CL">
                <a:ea typeface="ＭＳ Ｐゴシック" panose="020B0600070205080204" pitchFamily="34" charset="-128"/>
              </a:rPr>
              <a:t>.</a:t>
            </a:r>
          </a:p>
          <a:p>
            <a:pPr eaLnBrk="1" hangingPunct="1">
              <a:spcBef>
                <a:spcPct val="0"/>
              </a:spcBef>
            </a:pPr>
            <a:endParaRPr lang="es-ES_tradnl" altLang="es-CL">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E7E831E4-DB41-4DC8-A5B2-6D11439E88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B6617C08-4106-47F4-AA14-6C018908D2E0}" type="slidenum">
              <a:rPr lang="es-ES_tradnl" altLang="es-CL"/>
              <a:pPr eaLnBrk="1" hangingPunct="1">
                <a:spcBef>
                  <a:spcPct val="0"/>
                </a:spcBef>
              </a:pPr>
              <a:t>29</a:t>
            </a:fld>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31</a:t>
            </a:fld>
            <a:endParaRPr lang="es-MX"/>
          </a:p>
        </p:txBody>
      </p:sp>
    </p:spTree>
    <p:extLst>
      <p:ext uri="{BB962C8B-B14F-4D97-AF65-F5344CB8AC3E}">
        <p14:creationId xmlns:p14="http://schemas.microsoft.com/office/powerpoint/2010/main" val="1153978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9AD5484-8F33-4496-9FA0-C01CFC0FEBBA}" type="slidenum">
              <a:rPr lang="es-MX" smtClean="0"/>
              <a:t>44</a:t>
            </a:fld>
            <a:endParaRPr lang="es-MX"/>
          </a:p>
        </p:txBody>
      </p:sp>
    </p:spTree>
    <p:extLst>
      <p:ext uri="{BB962C8B-B14F-4D97-AF65-F5344CB8AC3E}">
        <p14:creationId xmlns:p14="http://schemas.microsoft.com/office/powerpoint/2010/main" val="1081139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9AD5484-8F33-4496-9FA0-C01CFC0FEBBA}" type="slidenum">
              <a:rPr lang="es-MX" smtClean="0"/>
              <a:t>45</a:t>
            </a:fld>
            <a:endParaRPr lang="es-MX"/>
          </a:p>
        </p:txBody>
      </p:sp>
    </p:spTree>
    <p:extLst>
      <p:ext uri="{BB962C8B-B14F-4D97-AF65-F5344CB8AC3E}">
        <p14:creationId xmlns:p14="http://schemas.microsoft.com/office/powerpoint/2010/main" val="161246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9AD5484-8F33-4496-9FA0-C01CFC0FEBBA}" type="slidenum">
              <a:rPr lang="es-MX" smtClean="0"/>
              <a:t>47</a:t>
            </a:fld>
            <a:endParaRPr lang="es-MX"/>
          </a:p>
        </p:txBody>
      </p:sp>
    </p:spTree>
    <p:extLst>
      <p:ext uri="{BB962C8B-B14F-4D97-AF65-F5344CB8AC3E}">
        <p14:creationId xmlns:p14="http://schemas.microsoft.com/office/powerpoint/2010/main" val="249908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bacteriophage (virus that attacks bacteria) containing a single circle of DNA.</a:t>
            </a:r>
          </a:p>
          <a:p>
            <a:r>
              <a:rPr lang="en-US" b="1"/>
              <a:t>Why was it sequenced? </a:t>
            </a:r>
            <a:r>
              <a:rPr lang="en-US"/>
              <a:t>This was the first DNA-based genome to be sequenced.</a:t>
            </a:r>
          </a:p>
          <a:p>
            <a:r>
              <a:rPr lang="en-US" b="1"/>
              <a:t>Who sequenced it?</a:t>
            </a:r>
            <a:r>
              <a:rPr lang="en-US"/>
              <a:t> Fred Sanger and his team at the Medical Research Council Laboratory of Molecular Biology in Cambridge, UK.</a:t>
            </a:r>
          </a:p>
          <a:p>
            <a:r>
              <a:rPr lang="en-US" b="1"/>
              <a:t>How many bases?</a:t>
            </a:r>
            <a:r>
              <a:rPr lang="en-US"/>
              <a:t> 5,386 </a:t>
            </a:r>
          </a:p>
          <a:p>
            <a:r>
              <a:rPr lang="en-US" b="1"/>
              <a:t>How many chromosomes?</a:t>
            </a:r>
            <a:r>
              <a:rPr lang="en-US"/>
              <a:t> 1 (single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4</a:t>
            </a:fld>
            <a:endParaRPr lang="es-MX"/>
          </a:p>
        </p:txBody>
      </p:sp>
    </p:spTree>
    <p:extLst>
      <p:ext uri="{BB962C8B-B14F-4D97-AF65-F5344CB8AC3E}">
        <p14:creationId xmlns:p14="http://schemas.microsoft.com/office/powerpoint/2010/main" val="175000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9AD5484-8F33-4496-9FA0-C01CFC0FEBBA}" type="slidenum">
              <a:rPr lang="es-MX" smtClean="0"/>
              <a:t>48</a:t>
            </a:fld>
            <a:endParaRPr lang="es-MX"/>
          </a:p>
        </p:txBody>
      </p:sp>
    </p:spTree>
    <p:extLst>
      <p:ext uri="{BB962C8B-B14F-4D97-AF65-F5344CB8AC3E}">
        <p14:creationId xmlns:p14="http://schemas.microsoft.com/office/powerpoint/2010/main" val="65815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942A3A4-078E-42A8-A352-3C5BA17653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CCB9C20-370C-4BEA-BD2A-CEB015397279}" type="slidenum">
              <a:rPr lang="en-US" altLang="es-CL"/>
              <a:pPr eaLnBrk="1" hangingPunct="1">
                <a:spcBef>
                  <a:spcPct val="0"/>
                </a:spcBef>
              </a:pPr>
              <a:t>56</a:t>
            </a:fld>
            <a:endParaRPr lang="en-US" altLang="es-CL"/>
          </a:p>
        </p:txBody>
      </p:sp>
      <p:sp>
        <p:nvSpPr>
          <p:cNvPr id="48131" name="Text Box 1">
            <a:extLst>
              <a:ext uri="{FF2B5EF4-FFF2-40B4-BE49-F238E27FC236}">
                <a16:creationId xmlns:a16="http://schemas.microsoft.com/office/drawing/2014/main" id="{FF153D64-7341-4F97-B8AD-2087E089004A}"/>
              </a:ext>
            </a:extLst>
          </p:cNvPr>
          <p:cNvSpPr txBox="1">
            <a:spLocks noChangeArrowheads="1"/>
          </p:cNvSpPr>
          <p:nvPr/>
        </p:nvSpPr>
        <p:spPr bwMode="auto">
          <a:xfrm>
            <a:off x="1095375" y="936625"/>
            <a:ext cx="4479925" cy="337502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8132" name="Text Box 2">
            <a:extLst>
              <a:ext uri="{FF2B5EF4-FFF2-40B4-BE49-F238E27FC236}">
                <a16:creationId xmlns:a16="http://schemas.microsoft.com/office/drawing/2014/main" id="{00303609-005F-4696-A357-39864F9C4F81}"/>
              </a:ext>
            </a:extLst>
          </p:cNvPr>
          <p:cNvSpPr txBox="1">
            <a:spLocks noChangeArrowheads="1"/>
          </p:cNvSpPr>
          <p:nvPr/>
        </p:nvSpPr>
        <p:spPr bwMode="auto">
          <a:xfrm>
            <a:off x="1031875" y="4640263"/>
            <a:ext cx="461168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8133" name="Notes Placeholder 4">
            <a:extLst>
              <a:ext uri="{FF2B5EF4-FFF2-40B4-BE49-F238E27FC236}">
                <a16:creationId xmlns:a16="http://schemas.microsoft.com/office/drawing/2014/main" id="{1104444B-B810-4C28-BA42-FF0F5177A3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s-ES_tradnl" altLang="es-CL">
                <a:ea typeface="ＭＳ Ｐゴシック" panose="020B0600070205080204" pitchFamily="34" charset="-128"/>
              </a:rPr>
              <a:t>Whole genome shotgun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ABF2901-2D41-46F5-A9B4-EE8C7C8435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84A0B53-E9F1-418E-8AD1-91F98FC57D24}" type="slidenum">
              <a:rPr lang="en-US" altLang="es-CL"/>
              <a:pPr eaLnBrk="1" hangingPunct="1">
                <a:spcBef>
                  <a:spcPct val="0"/>
                </a:spcBef>
              </a:pPr>
              <a:t>57</a:t>
            </a:fld>
            <a:endParaRPr lang="en-US" altLang="es-CL"/>
          </a:p>
        </p:txBody>
      </p:sp>
      <p:sp>
        <p:nvSpPr>
          <p:cNvPr id="49155" name="Text Box 1">
            <a:extLst>
              <a:ext uri="{FF2B5EF4-FFF2-40B4-BE49-F238E27FC236}">
                <a16:creationId xmlns:a16="http://schemas.microsoft.com/office/drawing/2014/main" id="{0299F4DF-9E3A-4CFF-BC7B-BD8996CC6764}"/>
              </a:ext>
            </a:extLst>
          </p:cNvPr>
          <p:cNvSpPr txBox="1">
            <a:spLocks noChangeArrowheads="1"/>
          </p:cNvSpPr>
          <p:nvPr/>
        </p:nvSpPr>
        <p:spPr bwMode="auto">
          <a:xfrm>
            <a:off x="1169988" y="695325"/>
            <a:ext cx="4519612" cy="340677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49156" name="Text Box 2">
            <a:extLst>
              <a:ext uri="{FF2B5EF4-FFF2-40B4-BE49-F238E27FC236}">
                <a16:creationId xmlns:a16="http://schemas.microsoft.com/office/drawing/2014/main" id="{1F38F843-BD21-4108-9EEF-36029596027B}"/>
              </a:ext>
            </a:extLst>
          </p:cNvPr>
          <p:cNvSpPr>
            <a:spLocks noChangeArrowheads="1"/>
          </p:cNvSpPr>
          <p:nvPr>
            <p:ph type="body"/>
          </p:nvPr>
        </p:nvSpPr>
        <p:spPr bwMode="auto">
          <a:xfrm>
            <a:off x="941388" y="4378325"/>
            <a:ext cx="4976812" cy="410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25" tIns="41113" rIns="82225" bIns="41113"/>
          <a:lstStyle/>
          <a:p>
            <a:pPr eaLnBrk="1" hangingPunct="1">
              <a:spcBef>
                <a:spcPts val="438"/>
              </a:spcBef>
              <a:tabLst>
                <a:tab pos="0" algn="l"/>
                <a:tab pos="900113" algn="l"/>
                <a:tab pos="1800225" algn="l"/>
                <a:tab pos="2700338" algn="l"/>
                <a:tab pos="3600450" algn="l"/>
                <a:tab pos="4500563" algn="l"/>
                <a:tab pos="5400675" algn="l"/>
                <a:tab pos="6300788" algn="l"/>
                <a:tab pos="7200900" algn="l"/>
                <a:tab pos="8101013" algn="l"/>
                <a:tab pos="9001125" algn="l"/>
                <a:tab pos="9901238" algn="l"/>
              </a:tabLst>
            </a:pPr>
            <a:r>
              <a:rPr lang="en-US" altLang="es-CL">
                <a:ea typeface="ＭＳ Ｐゴシック" panose="020B0600070205080204" pitchFamily="34" charset="-128"/>
              </a:rPr>
              <a:t>Todas las lecturas son alineadas entre si para producir fragmentos mas grandes llamados contigs,  la idea es obtener a partir de las lecturas secuencias unicas que no presentan ovelap entre ellas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BD663B3-511F-47E6-9613-A2A3EF2F8B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47B5F662-4C96-4D79-BF12-02A6A2F6BB06}" type="slidenum">
              <a:rPr lang="en-US" altLang="es-CL"/>
              <a:pPr eaLnBrk="1" hangingPunct="1">
                <a:spcBef>
                  <a:spcPct val="0"/>
                </a:spcBef>
              </a:pPr>
              <a:t>58</a:t>
            </a:fld>
            <a:endParaRPr lang="en-US" altLang="es-CL"/>
          </a:p>
        </p:txBody>
      </p:sp>
      <p:sp>
        <p:nvSpPr>
          <p:cNvPr id="51203" name="Text Box 1">
            <a:extLst>
              <a:ext uri="{FF2B5EF4-FFF2-40B4-BE49-F238E27FC236}">
                <a16:creationId xmlns:a16="http://schemas.microsoft.com/office/drawing/2014/main" id="{EF36325C-4213-4C76-8A7D-84A3737399F0}"/>
              </a:ext>
            </a:extLst>
          </p:cNvPr>
          <p:cNvSpPr txBox="1">
            <a:spLocks noChangeArrowheads="1"/>
          </p:cNvSpPr>
          <p:nvPr/>
        </p:nvSpPr>
        <p:spPr bwMode="auto">
          <a:xfrm>
            <a:off x="1095375" y="936625"/>
            <a:ext cx="4479925" cy="3375025"/>
          </a:xfrm>
          <a:prstGeom prst="rect">
            <a:avLst/>
          </a:prstGeom>
          <a:solidFill>
            <a:srgbClr val="FFFFFF"/>
          </a:solidFill>
          <a:ln w="9525">
            <a:solidFill>
              <a:srgbClr val="000000"/>
            </a:solidFill>
            <a:miter lim="800000"/>
            <a:headEnd/>
            <a:tailEnd/>
          </a:ln>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51204" name="Text Box 2">
            <a:extLst>
              <a:ext uri="{FF2B5EF4-FFF2-40B4-BE49-F238E27FC236}">
                <a16:creationId xmlns:a16="http://schemas.microsoft.com/office/drawing/2014/main" id="{8B5A79E8-38F7-46EA-853A-60455FE81084}"/>
              </a:ext>
            </a:extLst>
          </p:cNvPr>
          <p:cNvSpPr txBox="1">
            <a:spLocks noChangeArrowheads="1"/>
          </p:cNvSpPr>
          <p:nvPr/>
        </p:nvSpPr>
        <p:spPr bwMode="auto">
          <a:xfrm>
            <a:off x="1031875" y="4640263"/>
            <a:ext cx="4611688"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23" tIns="45011" rIns="90023" bIns="45011" anchor="ct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endParaRPr lang="es-ES_tradnl" altLang="es-CL" sz="1800"/>
          </a:p>
        </p:txBody>
      </p:sp>
      <p:sp>
        <p:nvSpPr>
          <p:cNvPr id="51205" name="Text Box 3">
            <a:extLst>
              <a:ext uri="{FF2B5EF4-FFF2-40B4-BE49-F238E27FC236}">
                <a16:creationId xmlns:a16="http://schemas.microsoft.com/office/drawing/2014/main" id="{6CC35F85-784E-4083-897E-FC402DDB4647}"/>
              </a:ext>
            </a:extLst>
          </p:cNvPr>
          <p:cNvSpPr>
            <a:spLocks noChangeArrowheads="1"/>
          </p:cNvSpPr>
          <p:nvPr>
            <p:ph type="body"/>
          </p:nvPr>
        </p:nvSpPr>
        <p:spPr bwMode="auto">
          <a:xfrm>
            <a:off x="941388" y="4378325"/>
            <a:ext cx="4976812" cy="4102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25" tIns="41113" rIns="82225" bIns="41113"/>
          <a:lstStyle/>
          <a:p>
            <a:pPr eaLnBrk="1" hangingPunct="1">
              <a:spcBef>
                <a:spcPts val="438"/>
              </a:spcBef>
              <a:tabLst>
                <a:tab pos="0" algn="l"/>
                <a:tab pos="900113" algn="l"/>
                <a:tab pos="1800225" algn="l"/>
                <a:tab pos="2700338" algn="l"/>
                <a:tab pos="3600450" algn="l"/>
                <a:tab pos="4500563" algn="l"/>
                <a:tab pos="5400675" algn="l"/>
                <a:tab pos="6300788" algn="l"/>
                <a:tab pos="7200900" algn="l"/>
                <a:tab pos="8101013" algn="l"/>
                <a:tab pos="9001125" algn="l"/>
                <a:tab pos="9901238" algn="l"/>
              </a:tabLst>
            </a:pPr>
            <a:r>
              <a:rPr lang="en-US" altLang="es-CL">
                <a:ea typeface="ＭＳ Ｐゴシック" panose="020B0600070205080204" pitchFamily="34" charset="-128"/>
              </a:rPr>
              <a:t>Nosotros necesitamos determinar el orden y orientacion relativos de los contig, para esto usamos los forward-reverse restrains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F745A69-67BE-4834-9C64-E9663B14CD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16F91578-BDF4-4971-9663-E646472116E3}" type="slidenum">
              <a:rPr lang="en-US" altLang="es-CL"/>
              <a:pPr eaLnBrk="1" hangingPunct="1">
                <a:spcBef>
                  <a:spcPct val="0"/>
                </a:spcBef>
              </a:pPr>
              <a:t>59</a:t>
            </a:fld>
            <a:endParaRPr lang="en-US" altLang="es-CL"/>
          </a:p>
        </p:txBody>
      </p:sp>
      <p:sp>
        <p:nvSpPr>
          <p:cNvPr id="50179" name="Rectangle 2">
            <a:extLst>
              <a:ext uri="{FF2B5EF4-FFF2-40B4-BE49-F238E27FC236}">
                <a16:creationId xmlns:a16="http://schemas.microsoft.com/office/drawing/2014/main" id="{C7EE813F-B29A-423C-AB85-82D699607412}"/>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42F11722-D5E0-49E8-90DC-7F470A96E9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s-CL">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3F2A2FA-3BB0-4C7C-8B8D-D1C77F9A1E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fld id="{0244A2C7-8C31-4106-8ADE-3789AB65FAE3}" type="slidenum">
              <a:rPr lang="en-US" altLang="es-CL"/>
              <a:pPr eaLnBrk="1" hangingPunct="1">
                <a:spcBef>
                  <a:spcPct val="0"/>
                </a:spcBef>
              </a:pPr>
              <a:t>61</a:t>
            </a:fld>
            <a:endParaRPr lang="en-US" altLang="es-CL"/>
          </a:p>
        </p:txBody>
      </p:sp>
      <p:sp>
        <p:nvSpPr>
          <p:cNvPr id="53251" name="Rectangle 2">
            <a:extLst>
              <a:ext uri="{FF2B5EF4-FFF2-40B4-BE49-F238E27FC236}">
                <a16:creationId xmlns:a16="http://schemas.microsoft.com/office/drawing/2014/main" id="{F82BC442-42EC-45E8-A8C4-B8F49A62E534}"/>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6B85903E-3769-4001-9190-0189A92F12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s-ES_tradnl" altLang="es-CL">
              <a:ea typeface="ＭＳ Ｐゴシック" panose="020B0600070205080204" pitchFamily="34" charset="-128"/>
            </a:endParaRPr>
          </a:p>
          <a:p>
            <a:pPr eaLnBrk="1" hangingPunct="1">
              <a:spcBef>
                <a:spcPct val="0"/>
              </a:spcBef>
            </a:pPr>
            <a:r>
              <a:rPr lang="es-ES_tradnl" altLang="es-CL">
                <a:ea typeface="ＭＳ Ｐゴシック" panose="020B0600070205080204" pitchFamily="34" charset="-128"/>
              </a:rPr>
              <a:t>En el ejemplo I es el contig repetido, el cual presenta evidencia de estar cerca del contig II y III, la solución mostrada  consiste en duplicar el contig I y de esta forma resolver la ambigüedad.</a:t>
            </a:r>
          </a:p>
          <a:p>
            <a:pPr eaLnBrk="1" hangingPunct="1">
              <a:spcBef>
                <a:spcPct val="0"/>
              </a:spcBef>
            </a:pPr>
            <a:endParaRPr lang="es-ES_tradnl" altLang="es-CL">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non-moving rod-shaped bacterium that causes meningitis.</a:t>
            </a:r>
          </a:p>
          <a:p>
            <a:r>
              <a:rPr lang="en-US" b="1"/>
              <a:t>Why was it sequenced? </a:t>
            </a:r>
            <a:r>
              <a:rPr lang="en-US"/>
              <a:t>This was the first bacteria to be sequenced.</a:t>
            </a:r>
          </a:p>
          <a:p>
            <a:r>
              <a:rPr lang="en-US" b="1"/>
              <a:t>Who sequenced it? </a:t>
            </a:r>
            <a:r>
              <a:rPr lang="en-US"/>
              <a:t>Craig Venter and his team at The Institute for Genomic Research in Rockville, Maryland, USA.</a:t>
            </a:r>
          </a:p>
          <a:p>
            <a:r>
              <a:rPr lang="en-US" b="1"/>
              <a:t>How many bases? </a:t>
            </a:r>
            <a:r>
              <a:rPr lang="en-US"/>
              <a:t>1.8 million </a:t>
            </a:r>
          </a:p>
          <a:p>
            <a:r>
              <a:rPr lang="en-US" b="1"/>
              <a:t>How many chromosomes?</a:t>
            </a:r>
            <a:r>
              <a:rPr lang="en-US"/>
              <a:t> 1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5</a:t>
            </a:fld>
            <a:endParaRPr lang="es-MX"/>
          </a:p>
        </p:txBody>
      </p:sp>
    </p:spTree>
    <p:extLst>
      <p:ext uri="{BB962C8B-B14F-4D97-AF65-F5344CB8AC3E}">
        <p14:creationId xmlns:p14="http://schemas.microsoft.com/office/powerpoint/2010/main" val="60335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heat-loving, methane-producing, single-celled organism.</a:t>
            </a:r>
          </a:p>
          <a:p>
            <a:r>
              <a:rPr lang="en-US" b="1"/>
              <a:t>Why was it sequenced? </a:t>
            </a:r>
            <a:r>
              <a:rPr lang="en-US"/>
              <a:t>This was the first archaeon to be sequenced.</a:t>
            </a:r>
          </a:p>
          <a:p>
            <a:r>
              <a:rPr lang="en-US" b="1"/>
              <a:t>Who sequenced it?</a:t>
            </a:r>
            <a:r>
              <a:rPr lang="en-US"/>
              <a:t> Craig Venter and his team at The Institute for Genomic Research in Rockville, Maryland, USA.</a:t>
            </a:r>
          </a:p>
          <a:p>
            <a:r>
              <a:rPr lang="en-US" b="1"/>
              <a:t>How many bases?</a:t>
            </a:r>
            <a:r>
              <a:rPr lang="en-US"/>
              <a:t> 1.7 million </a:t>
            </a:r>
          </a:p>
          <a:p>
            <a:r>
              <a:rPr lang="en-US" b="1"/>
              <a:t>How many chromosomes?</a:t>
            </a:r>
            <a:r>
              <a:rPr lang="en-US"/>
              <a:t> 1 circular chromosome</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6</a:t>
            </a:fld>
            <a:endParaRPr lang="es-MX"/>
          </a:p>
        </p:txBody>
      </p:sp>
    </p:spTree>
    <p:extLst>
      <p:ext uri="{BB962C8B-B14F-4D97-AF65-F5344CB8AC3E}">
        <p14:creationId xmlns:p14="http://schemas.microsoft.com/office/powerpoint/2010/main" val="168639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a:t>
            </a:r>
            <a:r>
              <a:rPr lang="en-US"/>
              <a:t> A species of yeast used in winemaking, baking and brewing.</a:t>
            </a:r>
          </a:p>
          <a:p>
            <a:r>
              <a:rPr lang="en-US" b="1"/>
              <a:t>Why was it sequenced? </a:t>
            </a:r>
            <a:r>
              <a:rPr lang="en-US"/>
              <a:t>This was the first fungi to be sequenced.</a:t>
            </a:r>
          </a:p>
          <a:p>
            <a:r>
              <a:rPr lang="en-US" b="1"/>
              <a:t>Who sequenced it?</a:t>
            </a:r>
            <a:r>
              <a:rPr lang="en-US"/>
              <a:t> The International Collaboration for the Yeast Genome Sequencing.</a:t>
            </a:r>
          </a:p>
          <a:p>
            <a:r>
              <a:rPr lang="en-US" b="1"/>
              <a:t>How many bases?</a:t>
            </a:r>
            <a:r>
              <a:rPr lang="en-US"/>
              <a:t> 12.1 million </a:t>
            </a:r>
          </a:p>
          <a:p>
            <a:r>
              <a:rPr lang="en-US" b="1"/>
              <a:t>How many chromosomes?</a:t>
            </a:r>
            <a:r>
              <a:rPr lang="en-US"/>
              <a:t> 32</a:t>
            </a:r>
          </a:p>
        </p:txBody>
      </p:sp>
      <p:sp>
        <p:nvSpPr>
          <p:cNvPr id="4" name="Marcador de número de diapositiva 3"/>
          <p:cNvSpPr>
            <a:spLocks noGrp="1"/>
          </p:cNvSpPr>
          <p:nvPr>
            <p:ph type="sldNum" sz="quarter" idx="5"/>
          </p:nvPr>
        </p:nvSpPr>
        <p:spPr/>
        <p:txBody>
          <a:bodyPr/>
          <a:lstStyle/>
          <a:p>
            <a:fld id="{2B7ED0B2-8A40-46AB-ADD9-47034D007444}" type="slidenum">
              <a:rPr lang="es-MX" smtClean="0"/>
              <a:t>7</a:t>
            </a:fld>
            <a:endParaRPr lang="es-MX"/>
          </a:p>
        </p:txBody>
      </p:sp>
    </p:spTree>
    <p:extLst>
      <p:ext uri="{BB962C8B-B14F-4D97-AF65-F5344CB8AC3E}">
        <p14:creationId xmlns:p14="http://schemas.microsoft.com/office/powerpoint/2010/main" val="218771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a:t>What is it? </a:t>
            </a:r>
            <a:r>
              <a:rPr lang="en-US"/>
              <a:t>A free-living, transparent worm about 1 mm in length that lives in the soil. </a:t>
            </a:r>
          </a:p>
          <a:p>
            <a:r>
              <a:rPr lang="en-US" b="1"/>
              <a:t>Why was it sequenced? </a:t>
            </a:r>
            <a:r>
              <a:rPr lang="en-US"/>
              <a:t>This was the first animal to be sequenced.</a:t>
            </a:r>
          </a:p>
          <a:p>
            <a:r>
              <a:rPr lang="en-US" b="1"/>
              <a:t>Who sequenced it? </a:t>
            </a:r>
            <a:r>
              <a:rPr lang="en-US"/>
              <a:t>The Genome Institute at Washington University, USA, and the Wellcome Trust Sanger Institute, Cambridge, UK.</a:t>
            </a:r>
          </a:p>
          <a:p>
            <a:r>
              <a:rPr lang="en-US" b="1"/>
              <a:t>How many bases? </a:t>
            </a:r>
            <a:r>
              <a:rPr lang="en-US"/>
              <a:t>100 million</a:t>
            </a:r>
          </a:p>
          <a:p>
            <a:r>
              <a:rPr lang="en-US" b="1"/>
              <a:t>How many chromsomes? </a:t>
            </a:r>
            <a:r>
              <a:rPr lang="en-US"/>
              <a:t>12 in hermaphrodites and 11 in males.</a:t>
            </a:r>
          </a:p>
          <a:p>
            <a:endParaRPr lang="en-US"/>
          </a:p>
        </p:txBody>
      </p:sp>
      <p:sp>
        <p:nvSpPr>
          <p:cNvPr id="4" name="Marcador de número de diapositiva 3"/>
          <p:cNvSpPr>
            <a:spLocks noGrp="1"/>
          </p:cNvSpPr>
          <p:nvPr>
            <p:ph type="sldNum" sz="quarter" idx="5"/>
          </p:nvPr>
        </p:nvSpPr>
        <p:spPr/>
        <p:txBody>
          <a:bodyPr/>
          <a:lstStyle/>
          <a:p>
            <a:fld id="{2B7ED0B2-8A40-46AB-ADD9-47034D007444}" type="slidenum">
              <a:rPr lang="es-MX" smtClean="0"/>
              <a:t>8</a:t>
            </a:fld>
            <a:endParaRPr lang="es-MX"/>
          </a:p>
        </p:txBody>
      </p:sp>
    </p:spTree>
    <p:extLst>
      <p:ext uri="{BB962C8B-B14F-4D97-AF65-F5344CB8AC3E}">
        <p14:creationId xmlns:p14="http://schemas.microsoft.com/office/powerpoint/2010/main" val="408019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9</a:t>
            </a:fld>
            <a:endParaRPr lang="es-MX"/>
          </a:p>
        </p:txBody>
      </p:sp>
    </p:spTree>
    <p:extLst>
      <p:ext uri="{BB962C8B-B14F-4D97-AF65-F5344CB8AC3E}">
        <p14:creationId xmlns:p14="http://schemas.microsoft.com/office/powerpoint/2010/main" val="208083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11</a:t>
            </a:fld>
            <a:endParaRPr lang="es-MX"/>
          </a:p>
        </p:txBody>
      </p:sp>
    </p:spTree>
    <p:extLst>
      <p:ext uri="{BB962C8B-B14F-4D97-AF65-F5344CB8AC3E}">
        <p14:creationId xmlns:p14="http://schemas.microsoft.com/office/powerpoint/2010/main" val="241989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2B7ED0B2-8A40-46AB-ADD9-47034D007444}" type="slidenum">
              <a:rPr lang="es-MX" smtClean="0"/>
              <a:t>12</a:t>
            </a:fld>
            <a:endParaRPr lang="es-MX"/>
          </a:p>
        </p:txBody>
      </p:sp>
    </p:spTree>
    <p:extLst>
      <p:ext uri="{BB962C8B-B14F-4D97-AF65-F5344CB8AC3E}">
        <p14:creationId xmlns:p14="http://schemas.microsoft.com/office/powerpoint/2010/main" val="181833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3F0A96B-55EB-46DD-9EC2-E0E861C58436}"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48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3ADBB-D7A0-4427-B8D2-F20DEA8FAC0B}"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8167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54697F1-E2F9-4871-A668-16D99750F688}"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88048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D9B1F7BC-BD77-4767-BFB3-9F43A5485C64}"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33503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2505639-9137-44BA-AC62-D4E2245C0293}"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5201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3302BD78-60F6-4422-B4D3-3586EB6CDE99}"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62343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41C5178-A72D-4209-AD21-0DCF9BC32A59}"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83300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E81B648-4BD5-4DD4-9334-E8F50DABF97B}"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6279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C98C-BAE6-45EE-8249-AF60D9F7FB14}"/>
              </a:ext>
            </a:extLst>
          </p:cNvPr>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01F672-2796-4277-8236-A849E4A871A6}"/>
              </a:ext>
            </a:extLst>
          </p:cNvPr>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3471FE-E3EA-46A1-9EA2-E51A7A7152B7}"/>
              </a:ext>
            </a:extLst>
          </p:cNvPr>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E5498E0-A7CF-45F9-A601-CBE13702C0B4}"/>
              </a:ext>
            </a:extLst>
          </p:cNvPr>
          <p:cNvSpPr>
            <a:spLocks noGrp="1"/>
          </p:cNvSpPr>
          <p:nvPr>
            <p:ph type="ftr" sz="quarter" idx="10"/>
          </p:nvPr>
        </p:nvSpPr>
        <p:spPr>
          <a:xfrm>
            <a:off x="4165600" y="6248400"/>
            <a:ext cx="3860800" cy="457200"/>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96B8F96-6F38-4A6D-816E-1C03ECF96E75}"/>
              </a:ext>
            </a:extLst>
          </p:cNvPr>
          <p:cNvSpPr>
            <a:spLocks noGrp="1"/>
          </p:cNvSpPr>
          <p:nvPr>
            <p:ph type="sldNum" sz="quarter" idx="11"/>
          </p:nvPr>
        </p:nvSpPr>
        <p:spPr>
          <a:xfrm>
            <a:off x="8737600" y="6243638"/>
            <a:ext cx="2844800" cy="457200"/>
          </a:xfrm>
        </p:spPr>
        <p:txBody>
          <a:bodyPr/>
          <a:lstStyle>
            <a:lvl1pPr>
              <a:defRPr/>
            </a:lvl1pPr>
          </a:lstStyle>
          <a:p>
            <a:fld id="{E03A5EDD-EED4-4159-ADFA-05664DF825E7}" type="slidenum">
              <a:rPr lang="en-US" altLang="en-US"/>
              <a:pPr/>
              <a:t>‹Nº›</a:t>
            </a:fld>
            <a:endParaRPr lang="en-US" altLang="en-US"/>
          </a:p>
        </p:txBody>
      </p:sp>
      <p:sp>
        <p:nvSpPr>
          <p:cNvPr id="7" name="Date Placeholder 6">
            <a:extLst>
              <a:ext uri="{FF2B5EF4-FFF2-40B4-BE49-F238E27FC236}">
                <a16:creationId xmlns:a16="http://schemas.microsoft.com/office/drawing/2014/main" id="{AF10350D-55C6-4A95-B7F0-31AF1AD91E27}"/>
              </a:ext>
            </a:extLst>
          </p:cNvPr>
          <p:cNvSpPr>
            <a:spLocks noGrp="1"/>
          </p:cNvSpPr>
          <p:nvPr>
            <p:ph type="dt" sz="half" idx="12"/>
          </p:nvPr>
        </p:nvSpPr>
        <p:spPr>
          <a:xfrm>
            <a:off x="609600" y="6248400"/>
            <a:ext cx="2844800" cy="457200"/>
          </a:xfrm>
        </p:spPr>
        <p:txBody>
          <a:bodyPr/>
          <a:lstStyle>
            <a:lvl1pPr>
              <a:defRPr/>
            </a:lvl1pPr>
          </a:lstStyle>
          <a:p>
            <a:fld id="{495938E2-C087-41C0-88EA-80AA854AFD16}" type="datetime1">
              <a:rPr lang="en-US" altLang="en-US" smtClean="0"/>
              <a:t>1/7/2020</a:t>
            </a:fld>
            <a:endParaRPr lang="en-US" altLang="en-US"/>
          </a:p>
        </p:txBody>
      </p:sp>
    </p:spTree>
    <p:extLst>
      <p:ext uri="{BB962C8B-B14F-4D97-AF65-F5344CB8AC3E}">
        <p14:creationId xmlns:p14="http://schemas.microsoft.com/office/powerpoint/2010/main" val="193844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Texto del título"/>
          <p:cNvSpPr txBox="1">
            <a:spLocks noGrp="1"/>
          </p:cNvSpPr>
          <p:nvPr>
            <p:ph type="title"/>
          </p:nvPr>
        </p:nvSpPr>
        <p:spPr>
          <a:prstGeom prst="rect">
            <a:avLst/>
          </a:prstGeom>
        </p:spPr>
        <p:txBody>
          <a:bodyPr/>
          <a:lstStyle/>
          <a:p>
            <a:r>
              <a:t>Texto del título</a:t>
            </a:r>
          </a:p>
        </p:txBody>
      </p:sp>
      <p:sp>
        <p:nvSpPr>
          <p:cNvPr id="57"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481416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178C1DD-E358-45E3-AF14-E295EB991131}"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320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A00B752-DB6E-4F7F-9B21-8BF01602AF6A}" type="datetime1">
              <a:rPr lang="en-US" smtClean="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6942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021BC59-7677-4F29-A388-F821AB4CB907}"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1483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0CE21AB-D86E-4720-B9EE-A01AE63C9416}" type="datetime1">
              <a:rPr lang="en-US" smtClean="0"/>
              <a:t>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557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B198B1C-72D9-486E-816F-DDAB20B00C0A}" type="datetime1">
              <a:rPr lang="en-US" smtClean="0"/>
              <a:t>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5407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05754-71B2-4739-95B8-42075C399295}" type="datetime1">
              <a:rPr lang="en-US" smtClean="0"/>
              <a:t>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37521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4712778-7619-42A9-998A-B51000BE90F9}"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8681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8386749-0481-40DE-8FED-6405E8C5DFF2}" type="datetime1">
              <a:rPr lang="en-US" smtClean="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75343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1CB8E29-F7F2-4B1E-9144-8D131575DC2A}" type="datetime1">
              <a:rPr lang="en-US" smtClean="0"/>
              <a:t>1/7/2020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6885413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tiff"/><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23.tiff"/><Relationship Id="rId1" Type="http://schemas.openxmlformats.org/officeDocument/2006/relationships/slideLayout" Target="../slideLayouts/slideLayout18.xml"/><Relationship Id="rId6" Type="http://schemas.openxmlformats.org/officeDocument/2006/relationships/image" Target="../media/image27.tiff"/><Relationship Id="rId5" Type="http://schemas.openxmlformats.org/officeDocument/2006/relationships/image" Target="../media/image26.jpeg"/><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rlopezcano.blogspot.com/2019/02/preguntas-tareas-deinvestigacion-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8.emf"/><Relationship Id="rId5" Type="http://schemas.openxmlformats.org/officeDocument/2006/relationships/oleObject" Target="../embeddings/oleObject1.bin"/><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9.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10.jpg"/><Relationship Id="rId10" Type="http://schemas.openxmlformats.org/officeDocument/2006/relationships/image" Target="../media/image16.jpg"/><Relationship Id="rId4" Type="http://schemas.openxmlformats.org/officeDocument/2006/relationships/image" Target="../media/image14.jpg"/><Relationship Id="rId9"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8696AA0-6170-4FAF-B239-819C85FB6C28}"/>
              </a:ext>
            </a:extLst>
          </p:cNvPr>
          <p:cNvSpPr txBox="1"/>
          <p:nvPr/>
        </p:nvSpPr>
        <p:spPr>
          <a:xfrm>
            <a:off x="174172" y="721292"/>
            <a:ext cx="10537372" cy="1015663"/>
          </a:xfrm>
          <a:prstGeom prst="rect">
            <a:avLst/>
          </a:prstGeom>
          <a:noFill/>
        </p:spPr>
        <p:txBody>
          <a:bodyPr wrap="square" rtlCol="0">
            <a:spAutoFit/>
          </a:bodyPr>
          <a:lstStyle/>
          <a:p>
            <a:pPr algn="ctr"/>
            <a:r>
              <a:rPr lang="es-CL" sz="3000" b="1">
                <a:effectLst>
                  <a:outerShdw blurRad="38100" dist="38100" dir="2700000" algn="tl">
                    <a:srgbClr val="000000">
                      <a:alpha val="43137"/>
                    </a:srgbClr>
                  </a:outerShdw>
                </a:effectLst>
              </a:rPr>
              <a:t>Secuenciación de genomas (</a:t>
            </a:r>
            <a:r>
              <a:rPr lang="es-CL" sz="3000" b="1" i="1">
                <a:effectLst>
                  <a:outerShdw blurRad="38100" dist="38100" dir="2700000" algn="tl">
                    <a:srgbClr val="000000">
                      <a:alpha val="43137"/>
                    </a:srgbClr>
                  </a:outerShdw>
                </a:effectLst>
              </a:rPr>
              <a:t>de novo</a:t>
            </a:r>
            <a:r>
              <a:rPr lang="es-CL" sz="3000" b="1">
                <a:effectLst>
                  <a:outerShdw blurRad="38100" dist="38100" dir="2700000" algn="tl">
                    <a:srgbClr val="000000">
                      <a:alpha val="43137"/>
                    </a:srgbClr>
                  </a:outerShdw>
                </a:effectLst>
              </a:rPr>
              <a:t>, referencia). Transcriptómica y Metagenómica.</a:t>
            </a:r>
            <a:endParaRPr lang="es-MX" sz="3000" b="1">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2721FF3C-D41F-4D70-841C-15CEBC936438}"/>
              </a:ext>
            </a:extLst>
          </p:cNvPr>
          <p:cNvSpPr txBox="1"/>
          <p:nvPr/>
        </p:nvSpPr>
        <p:spPr>
          <a:xfrm>
            <a:off x="3406183" y="2328028"/>
            <a:ext cx="3898824" cy="461665"/>
          </a:xfrm>
          <a:prstGeom prst="rect">
            <a:avLst/>
          </a:prstGeom>
          <a:noFill/>
        </p:spPr>
        <p:txBody>
          <a:bodyPr wrap="none" rtlCol="0">
            <a:spAutoFit/>
          </a:bodyPr>
          <a:lstStyle/>
          <a:p>
            <a:r>
              <a:rPr lang="es-CL" sz="2400" b="1"/>
              <a:t>Dr. Jonathan Maldonado</a:t>
            </a:r>
          </a:p>
        </p:txBody>
      </p:sp>
      <p:pic>
        <p:nvPicPr>
          <p:cNvPr id="6" name="Imagen 5" descr="Imagen que contiene hombre, pared, persona, interior&#10;&#10;Descripción generada automáticamente">
            <a:extLst>
              <a:ext uri="{FF2B5EF4-FFF2-40B4-BE49-F238E27FC236}">
                <a16:creationId xmlns:a16="http://schemas.microsoft.com/office/drawing/2014/main" id="{BBE7A701-43F1-4B61-8FD5-6BC2BB0D6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0235" y="2960112"/>
            <a:ext cx="1950720" cy="1463040"/>
          </a:xfrm>
          <a:prstGeom prst="rect">
            <a:avLst/>
          </a:prstGeom>
        </p:spPr>
      </p:pic>
      <p:pic>
        <p:nvPicPr>
          <p:cNvPr id="10" name="Picture 12" descr="A picture containing vector graphics&#10;&#10;Description generated with high confidence">
            <a:extLst>
              <a:ext uri="{FF2B5EF4-FFF2-40B4-BE49-F238E27FC236}">
                <a16:creationId xmlns:a16="http://schemas.microsoft.com/office/drawing/2014/main" id="{DF13BC23-C298-47C2-959E-B5BFA9710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082" y="5275912"/>
            <a:ext cx="1744789" cy="1486740"/>
          </a:xfrm>
          <a:prstGeom prst="rect">
            <a:avLst/>
          </a:prstGeom>
        </p:spPr>
      </p:pic>
      <p:sp>
        <p:nvSpPr>
          <p:cNvPr id="11" name="CuadroTexto 10">
            <a:extLst>
              <a:ext uri="{FF2B5EF4-FFF2-40B4-BE49-F238E27FC236}">
                <a16:creationId xmlns:a16="http://schemas.microsoft.com/office/drawing/2014/main" id="{82708FEE-84D6-4723-BCE0-AF38C3374034}"/>
              </a:ext>
            </a:extLst>
          </p:cNvPr>
          <p:cNvSpPr txBox="1"/>
          <p:nvPr/>
        </p:nvSpPr>
        <p:spPr>
          <a:xfrm>
            <a:off x="174171" y="0"/>
            <a:ext cx="4333238" cy="461665"/>
          </a:xfrm>
          <a:prstGeom prst="rect">
            <a:avLst/>
          </a:prstGeom>
          <a:noFill/>
        </p:spPr>
        <p:txBody>
          <a:bodyPr wrap="none" rtlCol="0">
            <a:spAutoFit/>
          </a:bodyPr>
          <a:lstStyle/>
          <a:p>
            <a:pPr fontAlgn="base"/>
            <a:r>
              <a:rPr lang="es-MX" sz="2400" b="1"/>
              <a:t>Workshop UAustral: Sesión 3</a:t>
            </a:r>
          </a:p>
        </p:txBody>
      </p:sp>
      <p:pic>
        <p:nvPicPr>
          <p:cNvPr id="14" name="Picture 3" descr="https://lh6.googleusercontent.com/VMFj5gLoLq1pLczrOhi7KSGNMexGAOZPrS0FJSwB3h47JrEL87ZNNX015ZYRkp3YgpFfwxvqovPTm6UiDWwPNQuiqrTEgfMw71qepvaUClIP3vaylGrebpItWm9A1bDu5NQNtL5ZXWXjx2npag">
            <a:extLst>
              <a:ext uri="{FF2B5EF4-FFF2-40B4-BE49-F238E27FC236}">
                <a16:creationId xmlns:a16="http://schemas.microsoft.com/office/drawing/2014/main" id="{CF4E599F-F59A-4404-AD05-F842CEFF9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236" y="4532413"/>
            <a:ext cx="1950720" cy="6342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http://www.theclinic.cl/wp-content/uploads/2015/03/logo-puc.jpg">
            <a:extLst>
              <a:ext uri="{FF2B5EF4-FFF2-40B4-BE49-F238E27FC236}">
                <a16:creationId xmlns:a16="http://schemas.microsoft.com/office/drawing/2014/main" id="{1CE9E95A-6E41-4CAC-B5F1-83BCB421CE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2"/>
          <a:stretch/>
        </p:blipFill>
        <p:spPr bwMode="auto">
          <a:xfrm>
            <a:off x="5744697" y="5275911"/>
            <a:ext cx="1108998" cy="145298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71971DC-8F9B-4B78-AD08-BC62DF83175A}"/>
              </a:ext>
            </a:extLst>
          </p:cNvPr>
          <p:cNvSpPr txBox="1"/>
          <p:nvPr/>
        </p:nvSpPr>
        <p:spPr>
          <a:xfrm>
            <a:off x="7896867" y="3691632"/>
            <a:ext cx="3562194" cy="2246769"/>
          </a:xfrm>
          <a:prstGeom prst="rect">
            <a:avLst/>
          </a:prstGeom>
          <a:noFill/>
        </p:spPr>
        <p:txBody>
          <a:bodyPr wrap="none" rtlCol="0">
            <a:spAutoFit/>
          </a:bodyPr>
          <a:lstStyle/>
          <a:p>
            <a:pPr algn="ctr"/>
            <a:r>
              <a:rPr lang="es-CL" sz="2800" b="1">
                <a:latin typeface="Times New Roman" panose="02020603050405020304" pitchFamily="18" charset="0"/>
                <a:cs typeface="Times New Roman" panose="02020603050405020304" pitchFamily="18" charset="0"/>
              </a:rPr>
              <a:t>jomaldon@gmail.com</a:t>
            </a:r>
            <a:endParaRPr lang="es-CL" sz="2800">
              <a:latin typeface="Times New Roman" panose="02020603050405020304" pitchFamily="18" charset="0"/>
              <a:cs typeface="Times New Roman" panose="02020603050405020304" pitchFamily="18" charset="0"/>
            </a:endParaRPr>
          </a:p>
          <a:p>
            <a:pPr algn="ctr"/>
            <a:endParaRPr lang="es-CL" sz="2800">
              <a:latin typeface="Times New Roman" panose="02020603050405020304" pitchFamily="18" charset="0"/>
              <a:cs typeface="Times New Roman" panose="02020603050405020304" pitchFamily="18" charset="0"/>
            </a:endParaRPr>
          </a:p>
          <a:p>
            <a:pPr algn="ctr"/>
            <a:endParaRPr lang="es-CL" sz="2800">
              <a:latin typeface="Times New Roman" panose="02020603050405020304" pitchFamily="18" charset="0"/>
              <a:cs typeface="Times New Roman" panose="02020603050405020304" pitchFamily="18" charset="0"/>
            </a:endParaRPr>
          </a:p>
          <a:p>
            <a:pPr algn="ctr"/>
            <a:endParaRPr lang="es-CL" sz="2800">
              <a:latin typeface="Times New Roman" panose="02020603050405020304" pitchFamily="18" charset="0"/>
              <a:cs typeface="Times New Roman" panose="02020603050405020304" pitchFamily="18" charset="0"/>
            </a:endParaRPr>
          </a:p>
          <a:p>
            <a:pPr algn="ctr"/>
            <a:r>
              <a:rPr lang="es-CL" sz="2800" b="1">
                <a:latin typeface="Times New Roman" panose="02020603050405020304" pitchFamily="18" charset="0"/>
                <a:cs typeface="Times New Roman" panose="02020603050405020304" pitchFamily="18" charset="0"/>
              </a:rPr>
              <a:t>@JM_bioinfo</a:t>
            </a:r>
            <a:endParaRPr lang="es-MX" sz="2800" b="1">
              <a:latin typeface="Times New Roman" panose="02020603050405020304" pitchFamily="18" charset="0"/>
              <a:cs typeface="Times New Roman" panose="02020603050405020304" pitchFamily="18" charset="0"/>
            </a:endParaRPr>
          </a:p>
        </p:txBody>
      </p:sp>
      <p:pic>
        <p:nvPicPr>
          <p:cNvPr id="13" name="Imagen 12" descr="Imagen que contiene dibujo&#10;&#10;Descripción generada automáticamente">
            <a:extLst>
              <a:ext uri="{FF2B5EF4-FFF2-40B4-BE49-F238E27FC236}">
                <a16:creationId xmlns:a16="http://schemas.microsoft.com/office/drawing/2014/main" id="{1B7C4052-7009-410A-8AEA-CE594142141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tretch>
            <a:fillRect/>
          </a:stretch>
        </p:blipFill>
        <p:spPr>
          <a:xfrm>
            <a:off x="13623657" y="1805679"/>
            <a:ext cx="5212080" cy="4745736"/>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1E9A5802-F026-44A0-80BB-ADA92996F3A0}"/>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rcRect l="6405" t="8483" r="77588" b="72113"/>
          <a:stretch/>
        </p:blipFill>
        <p:spPr>
          <a:xfrm>
            <a:off x="9169368" y="2837811"/>
            <a:ext cx="834264" cy="920886"/>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id="{44C338F7-F4D9-4588-84D4-3926D1820BA7}"/>
              </a:ext>
            </a:extLst>
          </p:cNvPr>
          <p:cNvPicPr>
            <a:picLocks noChangeAspect="1"/>
          </p:cNvPicPr>
          <p:nvPr/>
        </p:nvPicPr>
        <p:blipFill rotWithShape="1">
          <a:blip r:embed="rId6">
            <a:duotone>
              <a:prstClr val="black"/>
              <a:schemeClr val="accent2">
                <a:tint val="45000"/>
                <a:satMod val="400000"/>
              </a:schemeClr>
            </a:duotone>
            <a:extLst>
              <a:ext uri="{BEBA8EAE-BF5A-486C-A8C5-ECC9F3942E4B}">
                <a14:imgProps xmlns:a14="http://schemas.microsoft.com/office/drawing/2010/main">
                  <a14:imgLayer r:embed="rId7">
                    <a14:imgEffect>
                      <a14:backgroundRemoval t="9827" b="89981" l="8772" r="90000">
                        <a14:foregroundMark x1="9298" y1="13295" x2="10000" y2="23892"/>
                        <a14:foregroundMark x1="10000" y1="23892" x2="20000" y2="23314"/>
                        <a14:foregroundMark x1="20000" y1="23314" x2="18070" y2="12717"/>
                        <a14:foregroundMark x1="18070" y1="12717" x2="8772" y2="13873"/>
                        <a14:foregroundMark x1="12982" y1="13873" x2="13158" y2="15607"/>
                        <a14:foregroundMark x1="29649" y1="15029" x2="36316" y2="21773"/>
                        <a14:foregroundMark x1="36667" y1="15029" x2="28421" y2="21773"/>
                        <a14:foregroundMark x1="28421" y1="21773" x2="27193" y2="22351"/>
                        <a14:foregroundMark x1="47018" y1="13487" x2="54211" y2="22929"/>
                        <a14:foregroundMark x1="51930" y1="16956" x2="44737" y2="22736"/>
                        <a14:foregroundMark x1="17895" y1="34875" x2="12105" y2="41426"/>
                        <a14:foregroundMark x1="12105" y1="36416" x2="18246" y2="43738"/>
                      </a14:backgroundRemoval>
                    </a14:imgEffect>
                  </a14:imgLayer>
                </a14:imgProps>
              </a:ext>
            </a:extLst>
          </a:blip>
          <a:srcRect l="23224" t="9728" r="60267" b="72379"/>
          <a:stretch/>
        </p:blipFill>
        <p:spPr>
          <a:xfrm>
            <a:off x="9169368" y="4532413"/>
            <a:ext cx="860458" cy="849119"/>
          </a:xfrm>
          <a:prstGeom prst="rect">
            <a:avLst/>
          </a:prstGeom>
        </p:spPr>
      </p:pic>
      <p:pic>
        <p:nvPicPr>
          <p:cNvPr id="19" name="Imagen 18">
            <a:extLst>
              <a:ext uri="{FF2B5EF4-FFF2-40B4-BE49-F238E27FC236}">
                <a16:creationId xmlns:a16="http://schemas.microsoft.com/office/drawing/2014/main" id="{9367B8DE-F507-45FD-925B-606D9D42BF05}"/>
              </a:ext>
            </a:extLst>
          </p:cNvPr>
          <p:cNvPicPr>
            <a:picLocks noChangeAspect="1"/>
          </p:cNvPicPr>
          <p:nvPr/>
        </p:nvPicPr>
        <p:blipFill>
          <a:blip r:embed="rId8"/>
          <a:stretch>
            <a:fillRect/>
          </a:stretch>
        </p:blipFill>
        <p:spPr>
          <a:xfrm>
            <a:off x="10404776" y="230832"/>
            <a:ext cx="1613053" cy="1843489"/>
          </a:xfrm>
          <a:prstGeom prst="rect">
            <a:avLst/>
          </a:prstGeom>
        </p:spPr>
      </p:pic>
      <p:sp>
        <p:nvSpPr>
          <p:cNvPr id="3" name="CuadroTexto 2">
            <a:extLst>
              <a:ext uri="{FF2B5EF4-FFF2-40B4-BE49-F238E27FC236}">
                <a16:creationId xmlns:a16="http://schemas.microsoft.com/office/drawing/2014/main" id="{76D4FF02-EE76-4899-9887-54D10ECE6041}"/>
              </a:ext>
            </a:extLst>
          </p:cNvPr>
          <p:cNvSpPr txBox="1"/>
          <p:nvPr/>
        </p:nvSpPr>
        <p:spPr>
          <a:xfrm>
            <a:off x="4317064" y="518713"/>
            <a:ext cx="1531188" cy="369332"/>
          </a:xfrm>
          <a:prstGeom prst="rect">
            <a:avLst/>
          </a:prstGeom>
          <a:noFill/>
        </p:spPr>
        <p:txBody>
          <a:bodyPr wrap="none" rtlCol="0">
            <a:spAutoFit/>
          </a:bodyPr>
          <a:lstStyle/>
          <a:p>
            <a:r>
              <a:rPr lang="es-CL">
                <a:solidFill>
                  <a:srgbClr val="FF0000"/>
                </a:solidFill>
                <a:effectLst>
                  <a:outerShdw blurRad="38100" dist="38100" dir="2700000" algn="tl">
                    <a:srgbClr val="000000">
                      <a:alpha val="43137"/>
                    </a:srgbClr>
                  </a:outerShdw>
                </a:effectLst>
              </a:rPr>
              <a:t>bacterianos</a:t>
            </a:r>
            <a:endParaRPr lang="es-MX">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020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B6E27F0-5F26-4DDE-A101-CA578A280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15040"/>
            <a:ext cx="8277225" cy="66675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FE95A6F-49CA-4070-A250-61984FE214F0}"/>
              </a:ext>
            </a:extLst>
          </p:cNvPr>
          <p:cNvSpPr txBox="1"/>
          <p:nvPr/>
        </p:nvSpPr>
        <p:spPr>
          <a:xfrm>
            <a:off x="6385143" y="5775158"/>
            <a:ext cx="809837" cy="369332"/>
          </a:xfrm>
          <a:prstGeom prst="rect">
            <a:avLst/>
          </a:prstGeom>
          <a:noFill/>
        </p:spPr>
        <p:txBody>
          <a:bodyPr wrap="none" rtlCol="0">
            <a:spAutoFit/>
          </a:bodyPr>
          <a:lstStyle/>
          <a:p>
            <a:r>
              <a:rPr lang="es-CL"/>
              <a:t>10Mb</a:t>
            </a:r>
            <a:endParaRPr lang="es-MX"/>
          </a:p>
        </p:txBody>
      </p:sp>
      <p:sp>
        <p:nvSpPr>
          <p:cNvPr id="7" name="CuadroTexto 6">
            <a:extLst>
              <a:ext uri="{FF2B5EF4-FFF2-40B4-BE49-F238E27FC236}">
                <a16:creationId xmlns:a16="http://schemas.microsoft.com/office/drawing/2014/main" id="{6C89C5EB-868D-48F1-A2CF-13B978468EF8}"/>
              </a:ext>
            </a:extLst>
          </p:cNvPr>
          <p:cNvSpPr txBox="1"/>
          <p:nvPr/>
        </p:nvSpPr>
        <p:spPr>
          <a:xfrm>
            <a:off x="3457737" y="3777916"/>
            <a:ext cx="569387" cy="369332"/>
          </a:xfrm>
          <a:prstGeom prst="rect">
            <a:avLst/>
          </a:prstGeom>
          <a:noFill/>
        </p:spPr>
        <p:txBody>
          <a:bodyPr wrap="none" rtlCol="0">
            <a:spAutoFit/>
          </a:bodyPr>
          <a:lstStyle/>
          <a:p>
            <a:r>
              <a:rPr lang="es-CL"/>
              <a:t>100</a:t>
            </a:r>
            <a:endParaRPr lang="es-MX"/>
          </a:p>
        </p:txBody>
      </p:sp>
      <p:sp>
        <p:nvSpPr>
          <p:cNvPr id="8" name="CuadroTexto 7">
            <a:extLst>
              <a:ext uri="{FF2B5EF4-FFF2-40B4-BE49-F238E27FC236}">
                <a16:creationId xmlns:a16="http://schemas.microsoft.com/office/drawing/2014/main" id="{908775EE-D1C7-4110-8C16-BE842BC26243}"/>
              </a:ext>
            </a:extLst>
          </p:cNvPr>
          <p:cNvSpPr txBox="1"/>
          <p:nvPr/>
        </p:nvSpPr>
        <p:spPr>
          <a:xfrm>
            <a:off x="3457737" y="1848351"/>
            <a:ext cx="889987" cy="369332"/>
          </a:xfrm>
          <a:prstGeom prst="rect">
            <a:avLst/>
          </a:prstGeom>
          <a:noFill/>
        </p:spPr>
        <p:txBody>
          <a:bodyPr wrap="none" rtlCol="0">
            <a:spAutoFit/>
          </a:bodyPr>
          <a:lstStyle/>
          <a:p>
            <a:r>
              <a:rPr lang="es-CL"/>
              <a:t>10.000</a:t>
            </a:r>
            <a:endParaRPr lang="es-MX"/>
          </a:p>
        </p:txBody>
      </p:sp>
      <p:sp>
        <p:nvSpPr>
          <p:cNvPr id="9" name="CuadroTexto 8">
            <a:extLst>
              <a:ext uri="{FF2B5EF4-FFF2-40B4-BE49-F238E27FC236}">
                <a16:creationId xmlns:a16="http://schemas.microsoft.com/office/drawing/2014/main" id="{24AEC62C-B4AA-481E-BC68-C1AF62FA21F5}"/>
              </a:ext>
            </a:extLst>
          </p:cNvPr>
          <p:cNvSpPr txBox="1"/>
          <p:nvPr/>
        </p:nvSpPr>
        <p:spPr>
          <a:xfrm>
            <a:off x="3457737" y="793082"/>
            <a:ext cx="1018227" cy="369332"/>
          </a:xfrm>
          <a:prstGeom prst="rect">
            <a:avLst/>
          </a:prstGeom>
          <a:noFill/>
        </p:spPr>
        <p:txBody>
          <a:bodyPr wrap="none" rtlCol="0">
            <a:spAutoFit/>
          </a:bodyPr>
          <a:lstStyle/>
          <a:p>
            <a:r>
              <a:rPr lang="es-CL"/>
              <a:t>100.000</a:t>
            </a:r>
            <a:endParaRPr lang="es-MX"/>
          </a:p>
        </p:txBody>
      </p:sp>
      <p:sp>
        <p:nvSpPr>
          <p:cNvPr id="10" name="CuadroTexto 9">
            <a:extLst>
              <a:ext uri="{FF2B5EF4-FFF2-40B4-BE49-F238E27FC236}">
                <a16:creationId xmlns:a16="http://schemas.microsoft.com/office/drawing/2014/main" id="{060914D2-089F-4138-98BA-3198335E8447}"/>
              </a:ext>
            </a:extLst>
          </p:cNvPr>
          <p:cNvSpPr txBox="1"/>
          <p:nvPr/>
        </p:nvSpPr>
        <p:spPr>
          <a:xfrm>
            <a:off x="7740383" y="5775158"/>
            <a:ext cx="671979" cy="369332"/>
          </a:xfrm>
          <a:prstGeom prst="rect">
            <a:avLst/>
          </a:prstGeom>
          <a:noFill/>
        </p:spPr>
        <p:txBody>
          <a:bodyPr wrap="none" rtlCol="0">
            <a:spAutoFit/>
          </a:bodyPr>
          <a:lstStyle/>
          <a:p>
            <a:r>
              <a:rPr lang="es-CL"/>
              <a:t>1Gb</a:t>
            </a:r>
            <a:endParaRPr lang="es-MX"/>
          </a:p>
        </p:txBody>
      </p:sp>
      <p:sp>
        <p:nvSpPr>
          <p:cNvPr id="11" name="Rectángulo 10">
            <a:extLst>
              <a:ext uri="{FF2B5EF4-FFF2-40B4-BE49-F238E27FC236}">
                <a16:creationId xmlns:a16="http://schemas.microsoft.com/office/drawing/2014/main" id="{E7D62370-1958-4A32-9940-7C364E32B8E2}"/>
              </a:ext>
            </a:extLst>
          </p:cNvPr>
          <p:cNvSpPr/>
          <p:nvPr/>
        </p:nvSpPr>
        <p:spPr>
          <a:xfrm>
            <a:off x="5848074" y="1848351"/>
            <a:ext cx="1146284" cy="1580649"/>
          </a:xfrm>
          <a:custGeom>
            <a:avLst/>
            <a:gdLst>
              <a:gd name="connsiteX0" fmla="*/ 0 w 1146284"/>
              <a:gd name="connsiteY0" fmla="*/ 0 h 1580649"/>
              <a:gd name="connsiteX1" fmla="*/ 573142 w 1146284"/>
              <a:gd name="connsiteY1" fmla="*/ 0 h 1580649"/>
              <a:gd name="connsiteX2" fmla="*/ 1146284 w 1146284"/>
              <a:gd name="connsiteY2" fmla="*/ 0 h 1580649"/>
              <a:gd name="connsiteX3" fmla="*/ 1146284 w 1146284"/>
              <a:gd name="connsiteY3" fmla="*/ 526883 h 1580649"/>
              <a:gd name="connsiteX4" fmla="*/ 1146284 w 1146284"/>
              <a:gd name="connsiteY4" fmla="*/ 1069572 h 1580649"/>
              <a:gd name="connsiteX5" fmla="*/ 1146284 w 1146284"/>
              <a:gd name="connsiteY5" fmla="*/ 1580649 h 1580649"/>
              <a:gd name="connsiteX6" fmla="*/ 607531 w 1146284"/>
              <a:gd name="connsiteY6" fmla="*/ 1580649 h 1580649"/>
              <a:gd name="connsiteX7" fmla="*/ 0 w 1146284"/>
              <a:gd name="connsiteY7" fmla="*/ 1580649 h 1580649"/>
              <a:gd name="connsiteX8" fmla="*/ 0 w 1146284"/>
              <a:gd name="connsiteY8" fmla="*/ 1085379 h 1580649"/>
              <a:gd name="connsiteX9" fmla="*/ 0 w 1146284"/>
              <a:gd name="connsiteY9" fmla="*/ 542689 h 1580649"/>
              <a:gd name="connsiteX10" fmla="*/ 0 w 1146284"/>
              <a:gd name="connsiteY10" fmla="*/ 0 h 158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284" h="1580649" extrusionOk="0">
                <a:moveTo>
                  <a:pt x="0" y="0"/>
                </a:moveTo>
                <a:cubicBezTo>
                  <a:pt x="275671" y="-68514"/>
                  <a:pt x="429419" y="13615"/>
                  <a:pt x="573142" y="0"/>
                </a:cubicBezTo>
                <a:cubicBezTo>
                  <a:pt x="716865" y="-13615"/>
                  <a:pt x="881791" y="12227"/>
                  <a:pt x="1146284" y="0"/>
                </a:cubicBezTo>
                <a:cubicBezTo>
                  <a:pt x="1193576" y="250050"/>
                  <a:pt x="1095455" y="347729"/>
                  <a:pt x="1146284" y="526883"/>
                </a:cubicBezTo>
                <a:cubicBezTo>
                  <a:pt x="1197113" y="706037"/>
                  <a:pt x="1117078" y="875913"/>
                  <a:pt x="1146284" y="1069572"/>
                </a:cubicBezTo>
                <a:cubicBezTo>
                  <a:pt x="1175490" y="1263231"/>
                  <a:pt x="1115185" y="1367521"/>
                  <a:pt x="1146284" y="1580649"/>
                </a:cubicBezTo>
                <a:cubicBezTo>
                  <a:pt x="1024813" y="1623528"/>
                  <a:pt x="724327" y="1527437"/>
                  <a:pt x="607531" y="1580649"/>
                </a:cubicBezTo>
                <a:cubicBezTo>
                  <a:pt x="490735" y="1633861"/>
                  <a:pt x="160364" y="1576598"/>
                  <a:pt x="0" y="1580649"/>
                </a:cubicBezTo>
                <a:cubicBezTo>
                  <a:pt x="-12254" y="1439617"/>
                  <a:pt x="14413" y="1220128"/>
                  <a:pt x="0" y="1085379"/>
                </a:cubicBezTo>
                <a:cubicBezTo>
                  <a:pt x="-14413" y="950630"/>
                  <a:pt x="12461" y="754521"/>
                  <a:pt x="0" y="542689"/>
                </a:cubicBezTo>
                <a:cubicBezTo>
                  <a:pt x="-12461" y="330857"/>
                  <a:pt x="60364" y="202224"/>
                  <a:pt x="0" y="0"/>
                </a:cubicBezTo>
                <a:close/>
              </a:path>
            </a:pathLst>
          </a:custGeom>
          <a:noFill/>
          <a:ln>
            <a:extLst>
              <a:ext uri="{C807C97D-BFC1-408E-A445-0C87EB9F89A2}">
                <ask:lineSketchStyleProps xmlns:ask="http://schemas.microsoft.com/office/drawing/2018/sketchyshapes" sd="39982357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CC7608FE-3962-4DCE-99DE-DC0134B87578}"/>
              </a:ext>
            </a:extLst>
          </p:cNvPr>
          <p:cNvSpPr txBox="1"/>
          <p:nvPr/>
        </p:nvSpPr>
        <p:spPr>
          <a:xfrm>
            <a:off x="5771291" y="5775158"/>
            <a:ext cx="681597" cy="369332"/>
          </a:xfrm>
          <a:prstGeom prst="rect">
            <a:avLst/>
          </a:prstGeom>
          <a:noFill/>
        </p:spPr>
        <p:txBody>
          <a:bodyPr wrap="none" rtlCol="0">
            <a:spAutoFit/>
          </a:bodyPr>
          <a:lstStyle/>
          <a:p>
            <a:r>
              <a:rPr lang="es-CL"/>
              <a:t>1Mb</a:t>
            </a:r>
            <a:endParaRPr lang="es-MX"/>
          </a:p>
        </p:txBody>
      </p:sp>
      <p:sp>
        <p:nvSpPr>
          <p:cNvPr id="13" name="CuadroTexto 12">
            <a:extLst>
              <a:ext uri="{FF2B5EF4-FFF2-40B4-BE49-F238E27FC236}">
                <a16:creationId xmlns:a16="http://schemas.microsoft.com/office/drawing/2014/main" id="{E0F6BD94-686D-4870-A1DA-4675BBE4FAF2}"/>
              </a:ext>
            </a:extLst>
          </p:cNvPr>
          <p:cNvSpPr txBox="1"/>
          <p:nvPr/>
        </p:nvSpPr>
        <p:spPr>
          <a:xfrm>
            <a:off x="3457737" y="2759060"/>
            <a:ext cx="697627" cy="369332"/>
          </a:xfrm>
          <a:prstGeom prst="rect">
            <a:avLst/>
          </a:prstGeom>
          <a:noFill/>
        </p:spPr>
        <p:txBody>
          <a:bodyPr wrap="none" rtlCol="0">
            <a:spAutoFit/>
          </a:bodyPr>
          <a:lstStyle/>
          <a:p>
            <a:r>
              <a:rPr lang="es-CL"/>
              <a:t>1000</a:t>
            </a:r>
            <a:endParaRPr lang="es-MX"/>
          </a:p>
        </p:txBody>
      </p:sp>
      <p:sp>
        <p:nvSpPr>
          <p:cNvPr id="14" name="Rectángulo 13">
            <a:extLst>
              <a:ext uri="{FF2B5EF4-FFF2-40B4-BE49-F238E27FC236}">
                <a16:creationId xmlns:a16="http://schemas.microsoft.com/office/drawing/2014/main" id="{2DB36D41-7DA3-4CCD-93A0-B9FEEB532453}"/>
              </a:ext>
            </a:extLst>
          </p:cNvPr>
          <p:cNvSpPr/>
          <p:nvPr/>
        </p:nvSpPr>
        <p:spPr>
          <a:xfrm>
            <a:off x="6047921" y="3801979"/>
            <a:ext cx="6144079" cy="1200329"/>
          </a:xfrm>
          <a:prstGeom prst="rect">
            <a:avLst/>
          </a:prstGeom>
          <a:solidFill>
            <a:schemeClr val="bg1"/>
          </a:solidFill>
        </p:spPr>
        <p:txBody>
          <a:bodyPr wrap="square">
            <a:spAutoFit/>
          </a:bodyPr>
          <a:lstStyle/>
          <a:p>
            <a:pPr algn="ctr"/>
            <a:r>
              <a:rPr lang="en-US">
                <a:latin typeface="Times New Roman" panose="02020603050405020304" pitchFamily="18" charset="0"/>
                <a:cs typeface="Times New Roman" panose="02020603050405020304" pitchFamily="18" charset="0"/>
              </a:rPr>
              <a:t>The potential of this inestimable source of information has already allowed scientists to reconsider the fields of bacterial virulence, host–bacteria interactions, microbiologic diagnosis and human microbial ecology.</a:t>
            </a:r>
            <a:endParaRPr lang="es-MX">
              <a:latin typeface="Times New Roman" panose="02020603050405020304" pitchFamily="18" charset="0"/>
              <a:cs typeface="Times New Roman" panose="02020603050405020304" pitchFamily="18" charset="0"/>
            </a:endParaRPr>
          </a:p>
        </p:txBody>
      </p:sp>
      <p:sp>
        <p:nvSpPr>
          <p:cNvPr id="15" name="Rectángulo 14">
            <a:extLst>
              <a:ext uri="{FF2B5EF4-FFF2-40B4-BE49-F238E27FC236}">
                <a16:creationId xmlns:a16="http://schemas.microsoft.com/office/drawing/2014/main" id="{FC07B4C1-3D09-4EF0-8F73-F3253101B414}"/>
              </a:ext>
            </a:extLst>
          </p:cNvPr>
          <p:cNvSpPr/>
          <p:nvPr/>
        </p:nvSpPr>
        <p:spPr>
          <a:xfrm>
            <a:off x="1957387" y="6640341"/>
            <a:ext cx="8277225" cy="276999"/>
          </a:xfrm>
          <a:prstGeom prst="rect">
            <a:avLst/>
          </a:prstGeom>
          <a:solidFill>
            <a:schemeClr val="bg1"/>
          </a:solidFill>
        </p:spPr>
        <p:txBody>
          <a:bodyPr wrap="square">
            <a:spAutoFit/>
          </a:bodyPr>
          <a:lstStyle/>
          <a:p>
            <a:r>
              <a:rPr lang="es-MX" sz="1200"/>
              <a:t>https://saladi.shinyapps.io/Genome_size_vs_protein_count/</a:t>
            </a:r>
          </a:p>
        </p:txBody>
      </p:sp>
      <p:sp>
        <p:nvSpPr>
          <p:cNvPr id="16" name="CuadroTexto 15">
            <a:extLst>
              <a:ext uri="{FF2B5EF4-FFF2-40B4-BE49-F238E27FC236}">
                <a16:creationId xmlns:a16="http://schemas.microsoft.com/office/drawing/2014/main" id="{23A196EA-7F48-4A47-A303-E0F95020C6FB}"/>
              </a:ext>
            </a:extLst>
          </p:cNvPr>
          <p:cNvSpPr txBox="1"/>
          <p:nvPr/>
        </p:nvSpPr>
        <p:spPr>
          <a:xfrm>
            <a:off x="9506020" y="1992344"/>
            <a:ext cx="2367956" cy="1138773"/>
          </a:xfrm>
          <a:prstGeom prst="rect">
            <a:avLst/>
          </a:prstGeom>
          <a:noFill/>
        </p:spPr>
        <p:txBody>
          <a:bodyPr wrap="none" rtlCol="0">
            <a:spAutoFit/>
          </a:bodyPr>
          <a:lstStyle/>
          <a:p>
            <a:r>
              <a:rPr lang="es-CL"/>
              <a:t>372.683 organismos</a:t>
            </a:r>
          </a:p>
          <a:p>
            <a:r>
              <a:rPr lang="es-CL"/>
              <a:t>328.020 bacterias</a:t>
            </a:r>
          </a:p>
          <a:p>
            <a:endParaRPr lang="es-CL"/>
          </a:p>
          <a:p>
            <a:r>
              <a:rPr lang="es-CL" sz="1200"/>
              <a:t>*GoldDatabase Jun.2020</a:t>
            </a:r>
            <a:endParaRPr lang="es-MX" sz="1200"/>
          </a:p>
        </p:txBody>
      </p:sp>
      <p:sp>
        <p:nvSpPr>
          <p:cNvPr id="20" name="Rectángulo 19">
            <a:extLst>
              <a:ext uri="{FF2B5EF4-FFF2-40B4-BE49-F238E27FC236}">
                <a16:creationId xmlns:a16="http://schemas.microsoft.com/office/drawing/2014/main" id="{AB41AD66-A890-444B-98E4-1597782AFCFB}"/>
              </a:ext>
            </a:extLst>
          </p:cNvPr>
          <p:cNvSpPr/>
          <p:nvPr/>
        </p:nvSpPr>
        <p:spPr>
          <a:xfrm>
            <a:off x="6191494" y="4960122"/>
            <a:ext cx="6096000" cy="230832"/>
          </a:xfrm>
          <a:prstGeom prst="rect">
            <a:avLst/>
          </a:prstGeom>
        </p:spPr>
        <p:txBody>
          <a:bodyPr>
            <a:spAutoFit/>
          </a:bodyPr>
          <a:lstStyle/>
          <a:p>
            <a:r>
              <a:rPr lang="es-MX" sz="900"/>
              <a:t>https://www.sciencedirect.com/topics/biochemistry-genetics-and-molecular-biology/bacterial-genome</a:t>
            </a:r>
          </a:p>
        </p:txBody>
      </p:sp>
    </p:spTree>
    <p:extLst>
      <p:ext uri="{BB962C8B-B14F-4D97-AF65-F5344CB8AC3E}">
        <p14:creationId xmlns:p14="http://schemas.microsoft.com/office/powerpoint/2010/main" val="3903523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10;&#10;Descripción generada automáticamente">
            <a:extLst>
              <a:ext uri="{FF2B5EF4-FFF2-40B4-BE49-F238E27FC236}">
                <a16:creationId xmlns:a16="http://schemas.microsoft.com/office/drawing/2014/main" id="{E89FBDCE-F4E6-4BEB-83B9-9992A37772B0}"/>
              </a:ext>
            </a:extLst>
          </p:cNvPr>
          <p:cNvPicPr>
            <a:picLocks noChangeAspect="1"/>
          </p:cNvPicPr>
          <p:nvPr/>
        </p:nvPicPr>
        <p:blipFill>
          <a:blip r:embed="rId3"/>
          <a:stretch>
            <a:fillRect/>
          </a:stretch>
        </p:blipFill>
        <p:spPr>
          <a:xfrm>
            <a:off x="0" y="0"/>
            <a:ext cx="12185230" cy="6858000"/>
          </a:xfrm>
          <a:prstGeom prst="rect">
            <a:avLst/>
          </a:prstGeom>
        </p:spPr>
      </p:pic>
      <p:sp>
        <p:nvSpPr>
          <p:cNvPr id="4" name="CuadroTexto 3">
            <a:extLst>
              <a:ext uri="{FF2B5EF4-FFF2-40B4-BE49-F238E27FC236}">
                <a16:creationId xmlns:a16="http://schemas.microsoft.com/office/drawing/2014/main" id="{AD454E2B-4AFD-4A53-9369-55878967C593}"/>
              </a:ext>
            </a:extLst>
          </p:cNvPr>
          <p:cNvSpPr txBox="1"/>
          <p:nvPr/>
        </p:nvSpPr>
        <p:spPr>
          <a:xfrm>
            <a:off x="2775285" y="1283369"/>
            <a:ext cx="1007007" cy="369332"/>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Sanger</a:t>
            </a:r>
            <a:endParaRPr lang="es-MX"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CuadroTexto 4">
            <a:extLst>
              <a:ext uri="{FF2B5EF4-FFF2-40B4-BE49-F238E27FC236}">
                <a16:creationId xmlns:a16="http://schemas.microsoft.com/office/drawing/2014/main" id="{2969630A-F891-4CBE-912E-2DD9D5D775B3}"/>
              </a:ext>
            </a:extLst>
          </p:cNvPr>
          <p:cNvSpPr txBox="1"/>
          <p:nvPr/>
        </p:nvSpPr>
        <p:spPr>
          <a:xfrm>
            <a:off x="5111316" y="2542674"/>
            <a:ext cx="1061509" cy="923330"/>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454</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Illumina</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s-MX"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CuadroTexto 5">
            <a:extLst>
              <a:ext uri="{FF2B5EF4-FFF2-40B4-BE49-F238E27FC236}">
                <a16:creationId xmlns:a16="http://schemas.microsoft.com/office/drawing/2014/main" id="{5CA4ACA3-0ABC-45AA-BE32-466478626147}"/>
              </a:ext>
            </a:extLst>
          </p:cNvPr>
          <p:cNvSpPr txBox="1"/>
          <p:nvPr/>
        </p:nvSpPr>
        <p:spPr>
          <a:xfrm>
            <a:off x="8809022" y="3753853"/>
            <a:ext cx="1314784" cy="923330"/>
          </a:xfrm>
          <a:prstGeom prst="rect">
            <a:avLst/>
          </a:prstGeom>
          <a:noFill/>
        </p:spPr>
        <p:txBody>
          <a:bodyPr wrap="none" rtlCol="0">
            <a:spAutoFit/>
          </a:bodyPr>
          <a:lstStyle/>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Nanopore</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PacBio</a:t>
            </a:r>
          </a:p>
          <a:p>
            <a:r>
              <a:rPr lang="es-CL" b="1">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7" name="Rectángulo 6">
            <a:extLst>
              <a:ext uri="{FF2B5EF4-FFF2-40B4-BE49-F238E27FC236}">
                <a16:creationId xmlns:a16="http://schemas.microsoft.com/office/drawing/2014/main" id="{2A9B43A7-2908-4716-8EEC-6B365BDB976F}"/>
              </a:ext>
            </a:extLst>
          </p:cNvPr>
          <p:cNvSpPr/>
          <p:nvPr/>
        </p:nvSpPr>
        <p:spPr>
          <a:xfrm>
            <a:off x="-1" y="6423410"/>
            <a:ext cx="12185229" cy="461665"/>
          </a:xfrm>
          <a:prstGeom prst="rect">
            <a:avLst/>
          </a:prstGeom>
        </p:spPr>
        <p:txBody>
          <a:bodyPr wrap="square">
            <a:spAutoFit/>
          </a:bodyPr>
          <a:lstStyle/>
          <a:p>
            <a:r>
              <a:rPr lang="en-US" sz="1200">
                <a:solidFill>
                  <a:schemeClr val="bg1"/>
                </a:solidFill>
              </a:rPr>
              <a:t>Wetterstrand KA. DNA Sequencing Costs: Data from the NHGRI Genome Sequencing Program (GSP) </a:t>
            </a:r>
          </a:p>
          <a:p>
            <a:r>
              <a:rPr lang="en-US" sz="1200">
                <a:solidFill>
                  <a:schemeClr val="bg1"/>
                </a:solidFill>
              </a:rPr>
              <a:t>Available at: www.genome.gov/sequencingcostsdata. Accessed [Jan-2020].</a:t>
            </a:r>
          </a:p>
        </p:txBody>
      </p:sp>
      <p:sp>
        <p:nvSpPr>
          <p:cNvPr id="9" name="Flecha: hacia abajo 8">
            <a:extLst>
              <a:ext uri="{FF2B5EF4-FFF2-40B4-BE49-F238E27FC236}">
                <a16:creationId xmlns:a16="http://schemas.microsoft.com/office/drawing/2014/main" id="{F0B3C568-2316-4B75-8D25-7BA5BB32C2B0}"/>
              </a:ext>
            </a:extLst>
          </p:cNvPr>
          <p:cNvSpPr/>
          <p:nvPr/>
        </p:nvSpPr>
        <p:spPr>
          <a:xfrm rot="1127471">
            <a:off x="6830371" y="3741277"/>
            <a:ext cx="481263" cy="59355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4119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A55C4B25-738D-443A-B285-8B66692CA947}"/>
              </a:ext>
            </a:extLst>
          </p:cNvPr>
          <p:cNvPicPr>
            <a:picLocks noChangeAspect="1"/>
          </p:cNvPicPr>
          <p:nvPr/>
        </p:nvPicPr>
        <p:blipFill>
          <a:blip r:embed="rId3"/>
          <a:stretch>
            <a:fillRect/>
          </a:stretch>
        </p:blipFill>
        <p:spPr>
          <a:xfrm>
            <a:off x="3385" y="0"/>
            <a:ext cx="12185230" cy="6858000"/>
          </a:xfrm>
          <a:prstGeom prst="rect">
            <a:avLst/>
          </a:prstGeom>
        </p:spPr>
      </p:pic>
      <p:sp>
        <p:nvSpPr>
          <p:cNvPr id="5" name="Rectángulo 4">
            <a:extLst>
              <a:ext uri="{FF2B5EF4-FFF2-40B4-BE49-F238E27FC236}">
                <a16:creationId xmlns:a16="http://schemas.microsoft.com/office/drawing/2014/main" id="{C9821342-A4F8-48C6-89DF-7D3D0311A374}"/>
              </a:ext>
            </a:extLst>
          </p:cNvPr>
          <p:cNvSpPr/>
          <p:nvPr/>
        </p:nvSpPr>
        <p:spPr>
          <a:xfrm>
            <a:off x="-1" y="6423410"/>
            <a:ext cx="12185229" cy="461665"/>
          </a:xfrm>
          <a:prstGeom prst="rect">
            <a:avLst/>
          </a:prstGeom>
        </p:spPr>
        <p:txBody>
          <a:bodyPr wrap="square">
            <a:spAutoFit/>
          </a:bodyPr>
          <a:lstStyle/>
          <a:p>
            <a:r>
              <a:rPr lang="en-US" sz="1200">
                <a:solidFill>
                  <a:schemeClr val="bg1"/>
                </a:solidFill>
              </a:rPr>
              <a:t>Wetterstrand KA. DNA Sequencing Costs: Data from the NHGRI Genome Sequencing Program (GSP) </a:t>
            </a:r>
          </a:p>
          <a:p>
            <a:r>
              <a:rPr lang="en-US" sz="1200">
                <a:solidFill>
                  <a:schemeClr val="bg1"/>
                </a:solidFill>
              </a:rPr>
              <a:t>Available at: www.genome.gov/sequencingcostsdata. Accessed [Jan-2020].</a:t>
            </a:r>
          </a:p>
        </p:txBody>
      </p:sp>
    </p:spTree>
    <p:extLst>
      <p:ext uri="{BB962C8B-B14F-4D97-AF65-F5344CB8AC3E}">
        <p14:creationId xmlns:p14="http://schemas.microsoft.com/office/powerpoint/2010/main" val="576793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echa abajo 25">
            <a:extLst>
              <a:ext uri="{FF2B5EF4-FFF2-40B4-BE49-F238E27FC236}">
                <a16:creationId xmlns:a16="http://schemas.microsoft.com/office/drawing/2014/main" id="{0615C3A0-7CAC-DD44-B294-577C8C8EC279}"/>
              </a:ext>
            </a:extLst>
          </p:cNvPr>
          <p:cNvSpPr/>
          <p:nvPr/>
        </p:nvSpPr>
        <p:spPr>
          <a:xfrm>
            <a:off x="8977307" y="3988953"/>
            <a:ext cx="308580" cy="385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25" name="Flecha abajo 24">
            <a:extLst>
              <a:ext uri="{FF2B5EF4-FFF2-40B4-BE49-F238E27FC236}">
                <a16:creationId xmlns:a16="http://schemas.microsoft.com/office/drawing/2014/main" id="{63E6FACD-E0A3-934B-AAD1-B2D68BA24516}"/>
              </a:ext>
            </a:extLst>
          </p:cNvPr>
          <p:cNvSpPr/>
          <p:nvPr/>
        </p:nvSpPr>
        <p:spPr>
          <a:xfrm rot="16200000">
            <a:off x="7500459" y="2036230"/>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23" name="Flecha abajo 22">
            <a:extLst>
              <a:ext uri="{FF2B5EF4-FFF2-40B4-BE49-F238E27FC236}">
                <a16:creationId xmlns:a16="http://schemas.microsoft.com/office/drawing/2014/main" id="{8680D2F3-A610-C64A-B800-67ADA2696AA5}"/>
              </a:ext>
            </a:extLst>
          </p:cNvPr>
          <p:cNvSpPr/>
          <p:nvPr/>
        </p:nvSpPr>
        <p:spPr>
          <a:xfrm rot="10800000">
            <a:off x="5376076" y="3638883"/>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7" name="Flecha abajo 6">
            <a:extLst>
              <a:ext uri="{FF2B5EF4-FFF2-40B4-BE49-F238E27FC236}">
                <a16:creationId xmlns:a16="http://schemas.microsoft.com/office/drawing/2014/main" id="{AF5CE67C-7335-8B4F-9271-54F3EDAEE512}"/>
              </a:ext>
            </a:extLst>
          </p:cNvPr>
          <p:cNvSpPr/>
          <p:nvPr/>
        </p:nvSpPr>
        <p:spPr>
          <a:xfrm>
            <a:off x="2305217" y="2900066"/>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sp>
        <p:nvSpPr>
          <p:cNvPr id="5" name="¿Qué es el ADN y como funciona?">
            <a:extLst>
              <a:ext uri="{FF2B5EF4-FFF2-40B4-BE49-F238E27FC236}">
                <a16:creationId xmlns:a16="http://schemas.microsoft.com/office/drawing/2014/main" id="{1E90DABF-5F05-E149-A4D5-ABD4C05A503C}"/>
              </a:ext>
            </a:extLst>
          </p:cNvPr>
          <p:cNvSpPr txBox="1">
            <a:spLocks noGrp="1"/>
          </p:cNvSpPr>
          <p:nvPr>
            <p:ph type="title"/>
          </p:nvPr>
        </p:nvSpPr>
        <p:spPr>
          <a:xfrm>
            <a:off x="2158794" y="212064"/>
            <a:ext cx="8196475" cy="720197"/>
          </a:xfrm>
          <a:prstGeom prst="rect">
            <a:avLst/>
          </a:prstGeom>
          <a:noFill/>
        </p:spPr>
        <p:txBody>
          <a:bodyPr wrap="none" rtlCol="0">
            <a:spAutoFit/>
          </a:bodyPr>
          <a:lstStyle>
            <a:lvl1pPr defTabSz="914400">
              <a:lnSpc>
                <a:spcPct val="85000"/>
              </a:lnSpc>
              <a:defRPr sz="4800" spc="-100">
                <a:solidFill>
                  <a:srgbClr val="404040"/>
                </a:solidFill>
                <a:latin typeface="Calibri Light"/>
                <a:ea typeface="Calibri Light"/>
                <a:cs typeface="Calibri Light"/>
                <a:sym typeface="Calibri Light"/>
              </a:defRPr>
            </a:lvl1pPr>
          </a:lstStyle>
          <a:p>
            <a:r>
              <a:rPr lang="es-ES_tradnl" b="1" dirty="0">
                <a:solidFill>
                  <a:schemeClr val="tx1"/>
                </a:solidFill>
                <a:latin typeface="Times New Roman" panose="02020603050405020304" pitchFamily="18" charset="0"/>
                <a:ea typeface="+mn-ea"/>
                <a:cs typeface="Times New Roman" panose="02020603050405020304" pitchFamily="18" charset="0"/>
              </a:rPr>
              <a:t>¿Cómo </a:t>
            </a:r>
            <a:r>
              <a:rPr lang="es-ES_tradnl" b="1">
                <a:solidFill>
                  <a:schemeClr val="tx1"/>
                </a:solidFill>
                <a:latin typeface="Times New Roman" panose="02020603050405020304" pitchFamily="18" charset="0"/>
                <a:ea typeface="+mn-ea"/>
                <a:cs typeface="Times New Roman" panose="02020603050405020304" pitchFamily="18" charset="0"/>
              </a:rPr>
              <a:t>se secuencia? (Sesión 2)</a:t>
            </a:r>
            <a:endParaRPr lang="es-ES_tradnl" b="1" dirty="0">
              <a:solidFill>
                <a:schemeClr val="tx1"/>
              </a:solidFill>
              <a:latin typeface="Times New Roman" panose="02020603050405020304" pitchFamily="18" charset="0"/>
              <a:ea typeface="+mn-ea"/>
              <a:cs typeface="Times New Roman" panose="02020603050405020304" pitchFamily="18" charset="0"/>
            </a:endParaRPr>
          </a:p>
        </p:txBody>
      </p:sp>
      <p:sp>
        <p:nvSpPr>
          <p:cNvPr id="8" name="CuadroTexto 7">
            <a:extLst>
              <a:ext uri="{FF2B5EF4-FFF2-40B4-BE49-F238E27FC236}">
                <a16:creationId xmlns:a16="http://schemas.microsoft.com/office/drawing/2014/main" id="{5774F637-7F00-CD4C-B5AC-F817709D9082}"/>
              </a:ext>
            </a:extLst>
          </p:cNvPr>
          <p:cNvSpPr txBox="1"/>
          <p:nvPr/>
        </p:nvSpPr>
        <p:spPr>
          <a:xfrm>
            <a:off x="3519374" y="5483479"/>
            <a:ext cx="1641439" cy="591380"/>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Fraccionamiento de ADN</a:t>
            </a:r>
          </a:p>
        </p:txBody>
      </p:sp>
      <p:sp>
        <p:nvSpPr>
          <p:cNvPr id="6" name="CuadroTexto 5">
            <a:extLst>
              <a:ext uri="{FF2B5EF4-FFF2-40B4-BE49-F238E27FC236}">
                <a16:creationId xmlns:a16="http://schemas.microsoft.com/office/drawing/2014/main" id="{C54C98A3-BE3E-EF41-A44D-8B4DAE1EE44B}"/>
              </a:ext>
            </a:extLst>
          </p:cNvPr>
          <p:cNvSpPr txBox="1"/>
          <p:nvPr/>
        </p:nvSpPr>
        <p:spPr>
          <a:xfrm>
            <a:off x="1634271" y="2702331"/>
            <a:ext cx="1700425" cy="591380"/>
          </a:xfrm>
          <a:prstGeom prst="rect">
            <a:avLst/>
          </a:prstGeom>
          <a:solidFill>
            <a:schemeClr val="bg1"/>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Extracción de ADN</a:t>
            </a:r>
          </a:p>
        </p:txBody>
      </p:sp>
      <p:sp>
        <p:nvSpPr>
          <p:cNvPr id="9" name="CuadroTexto 8">
            <a:extLst>
              <a:ext uri="{FF2B5EF4-FFF2-40B4-BE49-F238E27FC236}">
                <a16:creationId xmlns:a16="http://schemas.microsoft.com/office/drawing/2014/main" id="{EDD68ABB-AC69-EE43-8901-14DF128714E9}"/>
              </a:ext>
            </a:extLst>
          </p:cNvPr>
          <p:cNvSpPr txBox="1"/>
          <p:nvPr/>
        </p:nvSpPr>
        <p:spPr>
          <a:xfrm>
            <a:off x="4651820" y="3632071"/>
            <a:ext cx="1807043" cy="591380"/>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Preparación de Bibliotecas de ADN</a:t>
            </a:r>
          </a:p>
        </p:txBody>
      </p:sp>
      <p:sp>
        <p:nvSpPr>
          <p:cNvPr id="11" name="CuadroTexto 10">
            <a:extLst>
              <a:ext uri="{FF2B5EF4-FFF2-40B4-BE49-F238E27FC236}">
                <a16:creationId xmlns:a16="http://schemas.microsoft.com/office/drawing/2014/main" id="{25CB2568-5FBD-AB4A-A061-08B140992719}"/>
              </a:ext>
            </a:extLst>
          </p:cNvPr>
          <p:cNvSpPr txBox="1"/>
          <p:nvPr/>
        </p:nvSpPr>
        <p:spPr>
          <a:xfrm>
            <a:off x="8561633" y="3715854"/>
            <a:ext cx="1219107" cy="851003"/>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Análisis de secuencias de ADN</a:t>
            </a:r>
          </a:p>
        </p:txBody>
      </p:sp>
      <p:sp>
        <p:nvSpPr>
          <p:cNvPr id="10" name="CuadroTexto 9">
            <a:extLst>
              <a:ext uri="{FF2B5EF4-FFF2-40B4-BE49-F238E27FC236}">
                <a16:creationId xmlns:a16="http://schemas.microsoft.com/office/drawing/2014/main" id="{DFDA4927-3F59-9E46-8F5F-A25C189B2CAF}"/>
              </a:ext>
            </a:extLst>
          </p:cNvPr>
          <p:cNvSpPr txBox="1"/>
          <p:nvPr/>
        </p:nvSpPr>
        <p:spPr>
          <a:xfrm>
            <a:off x="7003425" y="2504010"/>
            <a:ext cx="1363611" cy="851003"/>
          </a:xfrm>
          <a:prstGeom prst="rect">
            <a:avLst/>
          </a:prstGeom>
          <a:solidFill>
            <a:srgbClr val="FFFFFF"/>
          </a:solidFill>
          <a:ln w="12700" cap="flat">
            <a:solidFill>
              <a:schemeClr val="tx1"/>
            </a:solidFill>
            <a:miter lim="400000"/>
          </a:ln>
          <a:effectLst>
            <a:outerShdw blurRad="50800" dist="1270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CL" sz="1687" b="1" dirty="0">
                <a:solidFill>
                  <a:srgbClr val="000000"/>
                </a:solidFill>
                <a:latin typeface="Calibri" panose="020F0502020204030204" pitchFamily="34" charset="0"/>
                <a:cs typeface="Calibri" panose="020F0502020204030204" pitchFamily="34" charset="0"/>
                <a:sym typeface="Helvetica Neue"/>
              </a:rPr>
              <a:t>Secuenciación de Bibliotecas de ADN</a:t>
            </a:r>
          </a:p>
        </p:txBody>
      </p:sp>
      <p:sp>
        <p:nvSpPr>
          <p:cNvPr id="15" name="Triángulo 14">
            <a:extLst>
              <a:ext uri="{FF2B5EF4-FFF2-40B4-BE49-F238E27FC236}">
                <a16:creationId xmlns:a16="http://schemas.microsoft.com/office/drawing/2014/main" id="{6B2AFFDF-DCCC-1246-BDC4-077D7F632D86}"/>
              </a:ext>
            </a:extLst>
          </p:cNvPr>
          <p:cNvSpPr/>
          <p:nvPr/>
        </p:nvSpPr>
        <p:spPr>
          <a:xfrm rot="17968901">
            <a:off x="2297432" y="4686935"/>
            <a:ext cx="1211773" cy="616228"/>
          </a:xfrm>
          <a:prstGeom prst="triangle">
            <a:avLst/>
          </a:prstGeom>
          <a:gradFill flip="none" rotWithShape="0">
            <a:gsLst>
              <a:gs pos="0">
                <a:schemeClr val="accent1">
                  <a:lumMod val="0"/>
                  <a:lumOff val="100000"/>
                </a:schemeClr>
              </a:gs>
              <a:gs pos="35000">
                <a:schemeClr val="accent1">
                  <a:lumMod val="0"/>
                  <a:lumOff val="100000"/>
                </a:schemeClr>
              </a:gs>
              <a:gs pos="100000">
                <a:schemeClr val="bg1">
                  <a:lumMod val="50000"/>
                </a:schemeClr>
              </a:gs>
            </a:gsLst>
            <a:path path="circle">
              <a:fillToRect l="50000" t="-80000" r="50000" b="180000"/>
            </a:path>
            <a:tileRect/>
          </a:gradFill>
          <a:ln w="0" cap="flat">
            <a:gradFill flip="none" rotWithShape="1">
              <a:gsLst>
                <a:gs pos="0">
                  <a:schemeClr val="accent1">
                    <a:lumMod val="5000"/>
                    <a:lumOff val="95000"/>
                  </a:schemeClr>
                </a:gs>
                <a:gs pos="74000">
                  <a:schemeClr val="bg1">
                    <a:lumMod val="65000"/>
                  </a:schemeClr>
                </a:gs>
                <a:gs pos="83000">
                  <a:schemeClr val="bg1">
                    <a:lumMod val="75000"/>
                  </a:schemeClr>
                </a:gs>
                <a:gs pos="100000">
                  <a:schemeClr val="bg1">
                    <a:lumMod val="50000"/>
                  </a:schemeClr>
                </a:gs>
              </a:gsLst>
              <a:lin ang="5400000" scaled="1"/>
              <a:tileRect/>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pic>
        <p:nvPicPr>
          <p:cNvPr id="13" name="Imagen 12">
            <a:extLst>
              <a:ext uri="{FF2B5EF4-FFF2-40B4-BE49-F238E27FC236}">
                <a16:creationId xmlns:a16="http://schemas.microsoft.com/office/drawing/2014/main" id="{381BC2B4-1DF4-1B46-9AD3-D9E9CAE57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93795" y="3689743"/>
            <a:ext cx="884568" cy="1481777"/>
          </a:xfrm>
          <a:prstGeom prst="rect">
            <a:avLst/>
          </a:prstGeom>
        </p:spPr>
      </p:pic>
      <p:pic>
        <p:nvPicPr>
          <p:cNvPr id="16" name="Imagen 15">
            <a:extLst>
              <a:ext uri="{FF2B5EF4-FFF2-40B4-BE49-F238E27FC236}">
                <a16:creationId xmlns:a16="http://schemas.microsoft.com/office/drawing/2014/main" id="{937E1243-ADAD-0247-83CD-C06B444E0A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0813" y="4576311"/>
            <a:ext cx="789060" cy="1227509"/>
          </a:xfrm>
          <a:prstGeom prst="rect">
            <a:avLst/>
          </a:prstGeom>
        </p:spPr>
      </p:pic>
      <p:pic>
        <p:nvPicPr>
          <p:cNvPr id="19" name="Imagen 18">
            <a:extLst>
              <a:ext uri="{FF2B5EF4-FFF2-40B4-BE49-F238E27FC236}">
                <a16:creationId xmlns:a16="http://schemas.microsoft.com/office/drawing/2014/main" id="{B1D9CD09-01EF-4040-8994-6D188C9EB24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05961" y="4626895"/>
            <a:ext cx="940496" cy="1264599"/>
          </a:xfrm>
          <a:prstGeom prst="rect">
            <a:avLst/>
          </a:prstGeom>
        </p:spPr>
      </p:pic>
      <p:sp>
        <p:nvSpPr>
          <p:cNvPr id="20" name="Flecha abajo 19">
            <a:extLst>
              <a:ext uri="{FF2B5EF4-FFF2-40B4-BE49-F238E27FC236}">
                <a16:creationId xmlns:a16="http://schemas.microsoft.com/office/drawing/2014/main" id="{166673F1-3BE9-3641-901D-D9FF2FEECD96}"/>
              </a:ext>
            </a:extLst>
          </p:cNvPr>
          <p:cNvSpPr/>
          <p:nvPr/>
        </p:nvSpPr>
        <p:spPr>
          <a:xfrm rot="16200000">
            <a:off x="4175844" y="4991455"/>
            <a:ext cx="358534" cy="397218"/>
          </a:xfrm>
          <a:prstGeom prst="downArrow">
            <a:avLst/>
          </a:prstGeom>
          <a:solidFill>
            <a:schemeClr val="bg1">
              <a:lumMod val="75000"/>
            </a:schemeClr>
          </a:solidFill>
          <a:ln w="6350" cap="flat">
            <a:solidFill>
              <a:schemeClr val="tx1"/>
            </a:solidFill>
            <a:miter lim="400000"/>
          </a:ln>
          <a:effectLst>
            <a:outerShdw blurRad="50800" dist="889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s-CL" sz="1547">
              <a:solidFill>
                <a:srgbClr val="FFFFFF"/>
              </a:solidFill>
              <a:sym typeface="Helvetica Neue Medium"/>
            </a:endParaRPr>
          </a:p>
        </p:txBody>
      </p:sp>
      <p:pic>
        <p:nvPicPr>
          <p:cNvPr id="21" name="Imagen 20">
            <a:extLst>
              <a:ext uri="{FF2B5EF4-FFF2-40B4-BE49-F238E27FC236}">
                <a16:creationId xmlns:a16="http://schemas.microsoft.com/office/drawing/2014/main" id="{AEA03AF3-1758-1A49-A2A3-6F951623847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34754" y="1827365"/>
            <a:ext cx="2161280" cy="1258518"/>
          </a:xfrm>
          <a:prstGeom prst="rect">
            <a:avLst/>
          </a:prstGeom>
          <a:effectLst>
            <a:outerShdw blurRad="50800" dist="127000" dir="2700000" algn="tl" rotWithShape="0">
              <a:prstClr val="black">
                <a:alpha val="40000"/>
              </a:prstClr>
            </a:outerShdw>
          </a:effectLst>
        </p:spPr>
      </p:pic>
      <p:pic>
        <p:nvPicPr>
          <p:cNvPr id="22" name="Imagen 21">
            <a:extLst>
              <a:ext uri="{FF2B5EF4-FFF2-40B4-BE49-F238E27FC236}">
                <a16:creationId xmlns:a16="http://schemas.microsoft.com/office/drawing/2014/main" id="{948243AF-B43E-4744-8976-EB25D65F9CA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61191" y="1796942"/>
            <a:ext cx="2176075" cy="1354002"/>
          </a:xfrm>
          <a:prstGeom prst="rect">
            <a:avLst/>
          </a:prstGeom>
        </p:spPr>
      </p:pic>
      <p:pic>
        <p:nvPicPr>
          <p:cNvPr id="24" name="Imagen 23">
            <a:extLst>
              <a:ext uri="{FF2B5EF4-FFF2-40B4-BE49-F238E27FC236}">
                <a16:creationId xmlns:a16="http://schemas.microsoft.com/office/drawing/2014/main" id="{706DACCF-0C56-F44D-9289-E42124308572}"/>
              </a:ext>
            </a:extLst>
          </p:cNvPr>
          <p:cNvPicPr>
            <a:picLocks noChangeAspect="1"/>
          </p:cNvPicPr>
          <p:nvPr/>
        </p:nvPicPr>
        <p:blipFill>
          <a:blip r:embed="rId7"/>
          <a:stretch>
            <a:fillRect/>
          </a:stretch>
        </p:blipFill>
        <p:spPr>
          <a:xfrm>
            <a:off x="8120346" y="5069348"/>
            <a:ext cx="2101681" cy="1644291"/>
          </a:xfrm>
          <a:prstGeom prst="rect">
            <a:avLst/>
          </a:prstGeom>
        </p:spPr>
      </p:pic>
      <p:pic>
        <p:nvPicPr>
          <p:cNvPr id="27" name="Imagen 26" descr="Imagen que contiene viejo, blanco, mitad, avión&#10;&#10;Descripción generada automáticamente">
            <a:extLst>
              <a:ext uri="{FF2B5EF4-FFF2-40B4-BE49-F238E27FC236}">
                <a16:creationId xmlns:a16="http://schemas.microsoft.com/office/drawing/2014/main" id="{DCC8614E-5E22-486A-813F-A312D3EBD022}"/>
              </a:ext>
            </a:extLst>
          </p:cNvPr>
          <p:cNvPicPr>
            <a:picLocks noChangeAspect="1"/>
          </p:cNvPicPr>
          <p:nvPr/>
        </p:nvPicPr>
        <p:blipFill>
          <a:blip r:embed="rId8"/>
          <a:stretch>
            <a:fillRect/>
          </a:stretch>
        </p:blipFill>
        <p:spPr>
          <a:xfrm>
            <a:off x="844725" y="1194659"/>
            <a:ext cx="1420018" cy="133001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3" grpId="0" animBg="1"/>
      <p:bldP spid="7" grpId="0" animBg="1"/>
      <p:bldP spid="8" grpId="0" animBg="1"/>
      <p:bldP spid="6" grpId="0" animBg="1"/>
      <p:bldP spid="9" grpId="0" animBg="1"/>
      <p:bldP spid="11" grpId="0" animBg="1"/>
      <p:bldP spid="10" grpId="0" animBg="1"/>
      <p:bldP spid="15"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7F7EEB2A-2A4E-477D-BFBC-7867774C0564}"/>
              </a:ext>
            </a:extLst>
          </p:cNvPr>
          <p:cNvSpPr txBox="1">
            <a:spLocks noChangeArrowheads="1"/>
          </p:cNvSpPr>
          <p:nvPr/>
        </p:nvSpPr>
        <p:spPr bwMode="auto">
          <a:xfrm>
            <a:off x="2711451" y="2108200"/>
            <a:ext cx="1577975" cy="37623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1 cromosoma</a:t>
            </a:r>
          </a:p>
        </p:txBody>
      </p:sp>
      <p:sp>
        <p:nvSpPr>
          <p:cNvPr id="13315" name="Text Box 3">
            <a:extLst>
              <a:ext uri="{FF2B5EF4-FFF2-40B4-BE49-F238E27FC236}">
                <a16:creationId xmlns:a16="http://schemas.microsoft.com/office/drawing/2014/main" id="{B491460B-9C31-4C3C-BCCB-2A743B4511E1}"/>
              </a:ext>
            </a:extLst>
          </p:cNvPr>
          <p:cNvSpPr txBox="1">
            <a:spLocks noChangeArrowheads="1"/>
          </p:cNvSpPr>
          <p:nvPr/>
        </p:nvSpPr>
        <p:spPr bwMode="auto">
          <a:xfrm>
            <a:off x="1919289" y="957264"/>
            <a:ext cx="11461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Bacterias</a:t>
            </a:r>
          </a:p>
        </p:txBody>
      </p:sp>
      <p:sp>
        <p:nvSpPr>
          <p:cNvPr id="13316" name="Text Box 4">
            <a:extLst>
              <a:ext uri="{FF2B5EF4-FFF2-40B4-BE49-F238E27FC236}">
                <a16:creationId xmlns:a16="http://schemas.microsoft.com/office/drawing/2014/main" id="{C889715C-386B-4130-BA1E-F1607238969A}"/>
              </a:ext>
            </a:extLst>
          </p:cNvPr>
          <p:cNvSpPr txBox="1">
            <a:spLocks noChangeArrowheads="1"/>
          </p:cNvSpPr>
          <p:nvPr/>
        </p:nvSpPr>
        <p:spPr bwMode="auto">
          <a:xfrm>
            <a:off x="4916489" y="2108200"/>
            <a:ext cx="1044575" cy="369888"/>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Shotgun</a:t>
            </a:r>
          </a:p>
        </p:txBody>
      </p:sp>
      <p:sp>
        <p:nvSpPr>
          <p:cNvPr id="13317" name="Text Box 5">
            <a:extLst>
              <a:ext uri="{FF2B5EF4-FFF2-40B4-BE49-F238E27FC236}">
                <a16:creationId xmlns:a16="http://schemas.microsoft.com/office/drawing/2014/main" id="{C7AD6D2D-F9F4-4B76-90A9-74529E78C96A}"/>
              </a:ext>
            </a:extLst>
          </p:cNvPr>
          <p:cNvSpPr txBox="1">
            <a:spLocks noChangeArrowheads="1"/>
          </p:cNvSpPr>
          <p:nvPr/>
        </p:nvSpPr>
        <p:spPr bwMode="auto">
          <a:xfrm>
            <a:off x="6856414" y="2109789"/>
            <a:ext cx="11842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sp>
        <p:nvSpPr>
          <p:cNvPr id="13318" name="Text Box 6">
            <a:extLst>
              <a:ext uri="{FF2B5EF4-FFF2-40B4-BE49-F238E27FC236}">
                <a16:creationId xmlns:a16="http://schemas.microsoft.com/office/drawing/2014/main" id="{4CE71BC6-05E7-43B9-A632-AC770BDB89D7}"/>
              </a:ext>
            </a:extLst>
          </p:cNvPr>
          <p:cNvSpPr txBox="1">
            <a:spLocks noChangeArrowheads="1"/>
          </p:cNvSpPr>
          <p:nvPr/>
        </p:nvSpPr>
        <p:spPr bwMode="auto">
          <a:xfrm>
            <a:off x="8728076" y="2109789"/>
            <a:ext cx="1184275" cy="37623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anotación</a:t>
            </a:r>
          </a:p>
        </p:txBody>
      </p:sp>
      <p:sp>
        <p:nvSpPr>
          <p:cNvPr id="13319" name="Text Box 7">
            <a:extLst>
              <a:ext uri="{FF2B5EF4-FFF2-40B4-BE49-F238E27FC236}">
                <a16:creationId xmlns:a16="http://schemas.microsoft.com/office/drawing/2014/main" id="{77CC75F5-7D46-4567-A12D-1C800188AC62}"/>
              </a:ext>
            </a:extLst>
          </p:cNvPr>
          <p:cNvSpPr txBox="1">
            <a:spLocks noChangeArrowheads="1"/>
          </p:cNvSpPr>
          <p:nvPr/>
        </p:nvSpPr>
        <p:spPr bwMode="auto">
          <a:xfrm>
            <a:off x="2351089" y="5121275"/>
            <a:ext cx="2312987" cy="3698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varios cromosomas!!</a:t>
            </a:r>
          </a:p>
        </p:txBody>
      </p:sp>
      <p:sp>
        <p:nvSpPr>
          <p:cNvPr id="13320" name="Text Box 8">
            <a:extLst>
              <a:ext uri="{FF2B5EF4-FFF2-40B4-BE49-F238E27FC236}">
                <a16:creationId xmlns:a16="http://schemas.microsoft.com/office/drawing/2014/main" id="{27F7089F-9688-4356-B677-2BBC39C70603}"/>
              </a:ext>
            </a:extLst>
          </p:cNvPr>
          <p:cNvSpPr txBox="1">
            <a:spLocks noChangeArrowheads="1"/>
          </p:cNvSpPr>
          <p:nvPr/>
        </p:nvSpPr>
        <p:spPr bwMode="auto">
          <a:xfrm>
            <a:off x="1919289" y="3557589"/>
            <a:ext cx="14001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Eucariontes</a:t>
            </a:r>
          </a:p>
        </p:txBody>
      </p:sp>
      <p:sp>
        <p:nvSpPr>
          <p:cNvPr id="13321" name="Text Box 9">
            <a:extLst>
              <a:ext uri="{FF2B5EF4-FFF2-40B4-BE49-F238E27FC236}">
                <a16:creationId xmlns:a16="http://schemas.microsoft.com/office/drawing/2014/main" id="{C23F9068-D712-4927-A262-9F32613137F1}"/>
              </a:ext>
            </a:extLst>
          </p:cNvPr>
          <p:cNvSpPr txBox="1">
            <a:spLocks noChangeArrowheads="1"/>
          </p:cNvSpPr>
          <p:nvPr/>
        </p:nvSpPr>
        <p:spPr bwMode="auto">
          <a:xfrm>
            <a:off x="3876676" y="6076950"/>
            <a:ext cx="1044575" cy="3698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Shotgun</a:t>
            </a:r>
          </a:p>
        </p:txBody>
      </p:sp>
      <p:sp>
        <p:nvSpPr>
          <p:cNvPr id="13322" name="Text Box 10">
            <a:extLst>
              <a:ext uri="{FF2B5EF4-FFF2-40B4-BE49-F238E27FC236}">
                <a16:creationId xmlns:a16="http://schemas.microsoft.com/office/drawing/2014/main" id="{FA3F6EC1-6CD2-4565-924D-ECFA890B30D2}"/>
              </a:ext>
            </a:extLst>
          </p:cNvPr>
          <p:cNvSpPr txBox="1">
            <a:spLocks noChangeArrowheads="1"/>
          </p:cNvSpPr>
          <p:nvPr/>
        </p:nvSpPr>
        <p:spPr bwMode="auto">
          <a:xfrm>
            <a:off x="6564314" y="4637089"/>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sp>
        <p:nvSpPr>
          <p:cNvPr id="13323" name="Text Box 11">
            <a:extLst>
              <a:ext uri="{FF2B5EF4-FFF2-40B4-BE49-F238E27FC236}">
                <a16:creationId xmlns:a16="http://schemas.microsoft.com/office/drawing/2014/main" id="{E05996E8-C33F-484C-9A36-82CBB6B706BF}"/>
              </a:ext>
            </a:extLst>
          </p:cNvPr>
          <p:cNvSpPr txBox="1">
            <a:spLocks noChangeArrowheads="1"/>
          </p:cNvSpPr>
          <p:nvPr/>
        </p:nvSpPr>
        <p:spPr bwMode="auto">
          <a:xfrm>
            <a:off x="8832851" y="5119689"/>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anotación</a:t>
            </a:r>
          </a:p>
        </p:txBody>
      </p:sp>
      <p:sp>
        <p:nvSpPr>
          <p:cNvPr id="13324" name="Text Box 12">
            <a:extLst>
              <a:ext uri="{FF2B5EF4-FFF2-40B4-BE49-F238E27FC236}">
                <a16:creationId xmlns:a16="http://schemas.microsoft.com/office/drawing/2014/main" id="{2AE40D7D-C8B9-4824-B8AC-CF7347665837}"/>
              </a:ext>
            </a:extLst>
          </p:cNvPr>
          <p:cNvSpPr txBox="1">
            <a:spLocks noChangeArrowheads="1"/>
          </p:cNvSpPr>
          <p:nvPr/>
        </p:nvSpPr>
        <p:spPr bwMode="auto">
          <a:xfrm>
            <a:off x="3876675" y="4221163"/>
            <a:ext cx="723340" cy="369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ESTs</a:t>
            </a:r>
          </a:p>
        </p:txBody>
      </p:sp>
      <p:sp>
        <p:nvSpPr>
          <p:cNvPr id="13325" name="Text Box 13">
            <a:extLst>
              <a:ext uri="{FF2B5EF4-FFF2-40B4-BE49-F238E27FC236}">
                <a16:creationId xmlns:a16="http://schemas.microsoft.com/office/drawing/2014/main" id="{1CA8E611-A90D-44B0-853F-B46D32B409EE}"/>
              </a:ext>
            </a:extLst>
          </p:cNvPr>
          <p:cNvSpPr txBox="1">
            <a:spLocks noChangeArrowheads="1"/>
          </p:cNvSpPr>
          <p:nvPr/>
        </p:nvSpPr>
        <p:spPr bwMode="auto">
          <a:xfrm>
            <a:off x="6564314" y="5573714"/>
            <a:ext cx="1184275" cy="3762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Arial" panose="020B0604020202020204" pitchFamily="34" charset="0"/>
              </a:rPr>
              <a:t>ensamble</a:t>
            </a:r>
          </a:p>
        </p:txBody>
      </p:sp>
      <p:cxnSp>
        <p:nvCxnSpPr>
          <p:cNvPr id="13326" name="AutoShape 14">
            <a:extLst>
              <a:ext uri="{FF2B5EF4-FFF2-40B4-BE49-F238E27FC236}">
                <a16:creationId xmlns:a16="http://schemas.microsoft.com/office/drawing/2014/main" id="{D0EF32D1-5445-4B35-96AD-127BB18F9086}"/>
              </a:ext>
            </a:extLst>
          </p:cNvPr>
          <p:cNvCxnSpPr>
            <a:cxnSpLocks noChangeShapeType="1"/>
            <a:stCxn id="13319" idx="0"/>
            <a:endCxn id="13324" idx="1"/>
          </p:cNvCxnSpPr>
          <p:nvPr/>
        </p:nvCxnSpPr>
        <p:spPr bwMode="auto">
          <a:xfrm rot="5400000" flipH="1" flipV="1">
            <a:off x="3334405" y="4579007"/>
            <a:ext cx="715446" cy="369093"/>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7" name="AutoShape 15">
            <a:extLst>
              <a:ext uri="{FF2B5EF4-FFF2-40B4-BE49-F238E27FC236}">
                <a16:creationId xmlns:a16="http://schemas.microsoft.com/office/drawing/2014/main" id="{990B0D25-8C5D-4B7E-A8F5-9D6A7032AA4D}"/>
              </a:ext>
            </a:extLst>
          </p:cNvPr>
          <p:cNvCxnSpPr>
            <a:cxnSpLocks noChangeShapeType="1"/>
            <a:stCxn id="13319" idx="2"/>
            <a:endCxn id="13321" idx="1"/>
          </p:cNvCxnSpPr>
          <p:nvPr/>
        </p:nvCxnSpPr>
        <p:spPr bwMode="auto">
          <a:xfrm rot="16200000" flipH="1">
            <a:off x="3307557" y="5691982"/>
            <a:ext cx="769937" cy="36830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8" name="AutoShape 16">
            <a:extLst>
              <a:ext uri="{FF2B5EF4-FFF2-40B4-BE49-F238E27FC236}">
                <a16:creationId xmlns:a16="http://schemas.microsoft.com/office/drawing/2014/main" id="{F6BC3DFD-F82B-471D-A680-02474B91E475}"/>
              </a:ext>
            </a:extLst>
          </p:cNvPr>
          <p:cNvCxnSpPr>
            <a:cxnSpLocks noChangeShapeType="1"/>
            <a:stCxn id="13324" idx="3"/>
            <a:endCxn id="13322" idx="0"/>
          </p:cNvCxnSpPr>
          <p:nvPr/>
        </p:nvCxnSpPr>
        <p:spPr bwMode="auto">
          <a:xfrm>
            <a:off x="4600015" y="4405830"/>
            <a:ext cx="2556436" cy="231259"/>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29" name="AutoShape 17">
            <a:extLst>
              <a:ext uri="{FF2B5EF4-FFF2-40B4-BE49-F238E27FC236}">
                <a16:creationId xmlns:a16="http://schemas.microsoft.com/office/drawing/2014/main" id="{89B89C57-0C7B-4FBB-9133-223A2D1B3F86}"/>
              </a:ext>
            </a:extLst>
          </p:cNvPr>
          <p:cNvCxnSpPr>
            <a:cxnSpLocks noChangeShapeType="1"/>
            <a:stCxn id="13321" idx="3"/>
            <a:endCxn id="13325" idx="2"/>
          </p:cNvCxnSpPr>
          <p:nvPr/>
        </p:nvCxnSpPr>
        <p:spPr bwMode="auto">
          <a:xfrm flipV="1">
            <a:off x="4921250" y="5949950"/>
            <a:ext cx="2235200" cy="31115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0" name="AutoShape 18">
            <a:extLst>
              <a:ext uri="{FF2B5EF4-FFF2-40B4-BE49-F238E27FC236}">
                <a16:creationId xmlns:a16="http://schemas.microsoft.com/office/drawing/2014/main" id="{E9F5EE4D-EDE6-4352-A5F9-971794B061A1}"/>
              </a:ext>
            </a:extLst>
          </p:cNvPr>
          <p:cNvCxnSpPr>
            <a:cxnSpLocks noChangeShapeType="1"/>
            <a:stCxn id="13325" idx="3"/>
            <a:endCxn id="13323" idx="2"/>
          </p:cNvCxnSpPr>
          <p:nvPr/>
        </p:nvCxnSpPr>
        <p:spPr bwMode="auto">
          <a:xfrm flipV="1">
            <a:off x="7748588" y="5495925"/>
            <a:ext cx="1676400" cy="266700"/>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1" name="AutoShape 19">
            <a:extLst>
              <a:ext uri="{FF2B5EF4-FFF2-40B4-BE49-F238E27FC236}">
                <a16:creationId xmlns:a16="http://schemas.microsoft.com/office/drawing/2014/main" id="{E659A631-9FDB-4D4A-9DC5-5CD585920D9A}"/>
              </a:ext>
            </a:extLst>
          </p:cNvPr>
          <p:cNvCxnSpPr>
            <a:cxnSpLocks noChangeShapeType="1"/>
            <a:stCxn id="13322" idx="3"/>
            <a:endCxn id="13323" idx="0"/>
          </p:cNvCxnSpPr>
          <p:nvPr/>
        </p:nvCxnSpPr>
        <p:spPr bwMode="auto">
          <a:xfrm>
            <a:off x="7748588" y="4826000"/>
            <a:ext cx="1676400" cy="293688"/>
          </a:xfrm>
          <a:prstGeom prst="bentConnector2">
            <a:avLst/>
          </a:prstGeom>
          <a:ln>
            <a:headEnd/>
            <a:tailEnd type="triangle" w="med" len="med"/>
          </a:ln>
          <a:extLst>
            <a:ext uri="{909E8E84-426E-40DD-AFC4-6F175D3DCCD1}">
              <a14:hiddenFill xmlns:a14="http://schemas.microsoft.com/office/drawing/2010/main">
                <a:noFill/>
              </a14:hiddenFill>
            </a:ext>
          </a:extLst>
        </p:spPr>
        <p:style>
          <a:lnRef idx="1">
            <a:schemeClr val="accent1"/>
          </a:lnRef>
          <a:fillRef idx="2">
            <a:schemeClr val="accent1"/>
          </a:fillRef>
          <a:effectRef idx="1">
            <a:schemeClr val="accent1"/>
          </a:effectRef>
          <a:fontRef idx="minor">
            <a:schemeClr val="dk1"/>
          </a:fontRef>
        </p:style>
      </p:cxnSp>
      <p:cxnSp>
        <p:nvCxnSpPr>
          <p:cNvPr id="13332" name="AutoShape 20">
            <a:extLst>
              <a:ext uri="{FF2B5EF4-FFF2-40B4-BE49-F238E27FC236}">
                <a16:creationId xmlns:a16="http://schemas.microsoft.com/office/drawing/2014/main" id="{076ABE7D-D8C2-497F-A78A-BCE53ADDB25A}"/>
              </a:ext>
            </a:extLst>
          </p:cNvPr>
          <p:cNvCxnSpPr>
            <a:cxnSpLocks noChangeShapeType="1"/>
            <a:stCxn id="13314" idx="0"/>
            <a:endCxn id="13316" idx="0"/>
          </p:cNvCxnSpPr>
          <p:nvPr/>
        </p:nvCxnSpPr>
        <p:spPr bwMode="auto">
          <a:xfrm rot="5400000" flipH="1" flipV="1">
            <a:off x="4469607" y="1139032"/>
            <a:ext cx="12700" cy="1938337"/>
          </a:xfrm>
          <a:prstGeom prst="bentConnector3">
            <a:avLst>
              <a:gd name="adj1" fmla="val 1800000"/>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cxnSp>
        <p:nvCxnSpPr>
          <p:cNvPr id="13333" name="AutoShape 21">
            <a:extLst>
              <a:ext uri="{FF2B5EF4-FFF2-40B4-BE49-F238E27FC236}">
                <a16:creationId xmlns:a16="http://schemas.microsoft.com/office/drawing/2014/main" id="{071B587C-533B-4A72-A8D1-0BD4A8E50B21}"/>
              </a:ext>
            </a:extLst>
          </p:cNvPr>
          <p:cNvCxnSpPr>
            <a:cxnSpLocks noChangeShapeType="1"/>
            <a:stCxn id="13316" idx="2"/>
            <a:endCxn id="13317" idx="2"/>
          </p:cNvCxnSpPr>
          <p:nvPr/>
        </p:nvCxnSpPr>
        <p:spPr bwMode="auto">
          <a:xfrm rot="16200000" flipH="1">
            <a:off x="6439695" y="1477170"/>
            <a:ext cx="7937" cy="2009775"/>
          </a:xfrm>
          <a:prstGeom prst="bentConnector3">
            <a:avLst>
              <a:gd name="adj1" fmla="val 2791630"/>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cxnSp>
        <p:nvCxnSpPr>
          <p:cNvPr id="13334" name="AutoShape 22">
            <a:extLst>
              <a:ext uri="{FF2B5EF4-FFF2-40B4-BE49-F238E27FC236}">
                <a16:creationId xmlns:a16="http://schemas.microsoft.com/office/drawing/2014/main" id="{F44F5AA4-4E67-44CC-BB7B-ED5A3B6EBCC0}"/>
              </a:ext>
            </a:extLst>
          </p:cNvPr>
          <p:cNvCxnSpPr>
            <a:cxnSpLocks noChangeShapeType="1"/>
            <a:stCxn id="13317" idx="0"/>
            <a:endCxn id="13318" idx="0"/>
          </p:cNvCxnSpPr>
          <p:nvPr/>
        </p:nvCxnSpPr>
        <p:spPr bwMode="auto">
          <a:xfrm rot="5400000" flipV="1">
            <a:off x="8383589" y="1174751"/>
            <a:ext cx="1587" cy="1871663"/>
          </a:xfrm>
          <a:prstGeom prst="bentConnector3">
            <a:avLst>
              <a:gd name="adj1" fmla="val -14400005"/>
            </a:avLst>
          </a:prstGeom>
          <a:ln>
            <a:headEnd/>
            <a:tailEnd type="triangle" w="med" len="med"/>
          </a:ln>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cxnSp>
      <p:sp>
        <p:nvSpPr>
          <p:cNvPr id="13335" name="Text Box 4">
            <a:extLst>
              <a:ext uri="{FF2B5EF4-FFF2-40B4-BE49-F238E27FC236}">
                <a16:creationId xmlns:a16="http://schemas.microsoft.com/office/drawing/2014/main" id="{BED8F06D-2270-4217-878D-1628CE2AAC45}"/>
              </a:ext>
            </a:extLst>
          </p:cNvPr>
          <p:cNvSpPr txBox="1">
            <a:spLocks noChangeArrowheads="1"/>
          </p:cNvSpPr>
          <p:nvPr/>
        </p:nvSpPr>
        <p:spPr bwMode="auto">
          <a:xfrm>
            <a:off x="3319464" y="117475"/>
            <a:ext cx="5297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Procariontes v/s Eucariontes </a:t>
            </a:r>
            <a:endParaRPr lang="es-ES" altLang="es-CL" b="1">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3 CuadroTexto">
            <a:extLst>
              <a:ext uri="{FF2B5EF4-FFF2-40B4-BE49-F238E27FC236}">
                <a16:creationId xmlns:a16="http://schemas.microsoft.com/office/drawing/2014/main" id="{173B550D-F11B-4787-99C9-ECB74E7915FA}"/>
              </a:ext>
            </a:extLst>
          </p:cNvPr>
          <p:cNvSpPr txBox="1">
            <a:spLocks noChangeArrowheads="1"/>
          </p:cNvSpPr>
          <p:nvPr/>
        </p:nvSpPr>
        <p:spPr bwMode="auto">
          <a:xfrm>
            <a:off x="2243139" y="1482973"/>
            <a:ext cx="769778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800">
                <a:latin typeface="Arial" panose="020B0604020202020204" pitchFamily="34" charset="0"/>
              </a:rPr>
              <a:t>Como todas las cosas están llenas de mi alma </a:t>
            </a:r>
            <a:br>
              <a:rPr lang="es-ES" altLang="es-CL" sz="2800">
                <a:latin typeface="Arial" panose="020B0604020202020204" pitchFamily="34" charset="0"/>
              </a:rPr>
            </a:br>
            <a:r>
              <a:rPr lang="es-ES" altLang="es-CL" sz="2800">
                <a:latin typeface="Arial" panose="020B0604020202020204" pitchFamily="34" charset="0"/>
              </a:rPr>
              <a:t>emerges de las cosas, llena del alma mía. </a:t>
            </a:r>
            <a:br>
              <a:rPr lang="es-ES" altLang="es-CL" sz="2800">
                <a:latin typeface="Arial" panose="020B0604020202020204" pitchFamily="34" charset="0"/>
              </a:rPr>
            </a:br>
            <a:r>
              <a:rPr lang="es-ES" altLang="es-CL" sz="2800">
                <a:latin typeface="Arial" panose="020B0604020202020204" pitchFamily="34" charset="0"/>
              </a:rPr>
              <a:t>Mariposa de sueño, te pareces a mi alma, </a:t>
            </a:r>
            <a:br>
              <a:rPr lang="es-ES" altLang="es-CL" sz="2800">
                <a:latin typeface="Arial" panose="020B0604020202020204" pitchFamily="34" charset="0"/>
              </a:rPr>
            </a:br>
            <a:r>
              <a:rPr lang="es-ES" altLang="es-CL" sz="2800">
                <a:latin typeface="Arial" panose="020B0604020202020204" pitchFamily="34" charset="0"/>
              </a:rPr>
              <a:t>y te pareces a la palabra melancolía.</a:t>
            </a:r>
            <a:endParaRPr lang="es-CL" altLang="es-CL" sz="2800">
              <a:latin typeface="Arial" panose="020B0604020202020204" pitchFamily="34" charset="0"/>
            </a:endParaRPr>
          </a:p>
          <a:p>
            <a:pPr eaLnBrk="1" hangingPunct="1">
              <a:spcBef>
                <a:spcPct val="0"/>
              </a:spcBef>
              <a:buFontTx/>
              <a:buNone/>
            </a:pPr>
            <a:endParaRPr lang="es-CL" altLang="es-CL" sz="2400">
              <a:latin typeface="Arial" panose="020B0604020202020204" pitchFamily="34" charset="0"/>
            </a:endParaRPr>
          </a:p>
        </p:txBody>
      </p:sp>
      <p:sp>
        <p:nvSpPr>
          <p:cNvPr id="22535" name="1 CuadroTexto">
            <a:extLst>
              <a:ext uri="{FF2B5EF4-FFF2-40B4-BE49-F238E27FC236}">
                <a16:creationId xmlns:a16="http://schemas.microsoft.com/office/drawing/2014/main" id="{27911E9C-065F-43ED-BB66-5C48F41F619E}"/>
              </a:ext>
            </a:extLst>
          </p:cNvPr>
          <p:cNvSpPr txBox="1">
            <a:spLocks noChangeArrowheads="1"/>
          </p:cNvSpPr>
          <p:nvPr/>
        </p:nvSpPr>
        <p:spPr bwMode="auto">
          <a:xfrm>
            <a:off x="7229475" y="6346825"/>
            <a:ext cx="31892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400">
                <a:latin typeface="Arial" panose="020B0604020202020204" pitchFamily="34" charset="0"/>
              </a:rPr>
              <a:t>Extracto del Poema 15, Pablo Neruda</a:t>
            </a:r>
          </a:p>
        </p:txBody>
      </p:sp>
      <p:sp>
        <p:nvSpPr>
          <p:cNvPr id="22536" name="Text Box 4">
            <a:extLst>
              <a:ext uri="{FF2B5EF4-FFF2-40B4-BE49-F238E27FC236}">
                <a16:creationId xmlns:a16="http://schemas.microsoft.com/office/drawing/2014/main" id="{6ADC24BE-8C05-4B74-8A3D-A60B583C52B6}"/>
              </a:ext>
            </a:extLst>
          </p:cNvPr>
          <p:cNvSpPr txBox="1">
            <a:spLocks noChangeArrowheads="1"/>
          </p:cNvSpPr>
          <p:nvPr/>
        </p:nvSpPr>
        <p:spPr bwMode="auto">
          <a:xfrm>
            <a:off x="1759774" y="657116"/>
            <a:ext cx="18517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3600" b="1">
                <a:latin typeface="Times New Roman" panose="02020603050405020304" pitchFamily="18" charset="0"/>
                <a:cs typeface="Times New Roman" panose="02020603050405020304" pitchFamily="18" charset="0"/>
              </a:rPr>
              <a:t>Ejemplo</a:t>
            </a:r>
            <a:endParaRPr lang="es-ES" altLang="es-CL" sz="3600" b="1">
              <a:latin typeface="Times New Roman" panose="02020603050405020304" pitchFamily="18" charset="0"/>
              <a:cs typeface="Times New Roman" panose="02020603050405020304" pitchFamily="18" charset="0"/>
            </a:endParaRPr>
          </a:p>
        </p:txBody>
      </p:sp>
      <p:sp>
        <p:nvSpPr>
          <p:cNvPr id="12" name="4 CuadroTexto">
            <a:extLst>
              <a:ext uri="{FF2B5EF4-FFF2-40B4-BE49-F238E27FC236}">
                <a16:creationId xmlns:a16="http://schemas.microsoft.com/office/drawing/2014/main" id="{DC776B9C-09C3-4AC0-B2E9-7C0C4C0DEE41}"/>
              </a:ext>
            </a:extLst>
          </p:cNvPr>
          <p:cNvSpPr txBox="1">
            <a:spLocks noChangeArrowheads="1"/>
          </p:cNvSpPr>
          <p:nvPr/>
        </p:nvSpPr>
        <p:spPr bwMode="auto">
          <a:xfrm>
            <a:off x="12630402" y="4340474"/>
            <a:ext cx="817562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800">
                <a:latin typeface="Arial" panose="020B0604020202020204" pitchFamily="34" charset="0"/>
              </a:rPr>
              <a:t>Como todas las cosas están llenas de mi alma… Como todas las cosas están llenas de mi alma…</a:t>
            </a:r>
          </a:p>
          <a:p>
            <a:pPr eaLnBrk="1" hangingPunct="1">
              <a:spcBef>
                <a:spcPct val="0"/>
              </a:spcBef>
              <a:buFontTx/>
              <a:buNone/>
            </a:pPr>
            <a:r>
              <a:rPr lang="es-ES" altLang="es-CL" sz="2800">
                <a:latin typeface="Arial" panose="020B0604020202020204" pitchFamily="34" charset="0"/>
              </a:rPr>
              <a:t>Como todas las cosas están llenas de mi alma… </a:t>
            </a:r>
            <a:br>
              <a:rPr lang="es-ES" altLang="es-CL" sz="2800">
                <a:latin typeface="Arial" panose="020B0604020202020204" pitchFamily="34" charset="0"/>
              </a:rPr>
            </a:br>
            <a:endParaRPr lang="es-CL" altLang="es-CL" sz="2800">
              <a:latin typeface="Arial" panose="020B0604020202020204" pitchFamily="34" charset="0"/>
            </a:endParaRPr>
          </a:p>
          <a:p>
            <a:pPr eaLnBrk="1" hangingPunct="1">
              <a:spcBef>
                <a:spcPct val="0"/>
              </a:spcBef>
              <a:buFontTx/>
              <a:buNone/>
            </a:pPr>
            <a:endParaRPr lang="es-CL" altLang="es-CL" sz="2400">
              <a:latin typeface="Arial" panose="020B0604020202020204" pitchFamily="34" charset="0"/>
            </a:endParaRPr>
          </a:p>
        </p:txBody>
      </p:sp>
      <p:sp>
        <p:nvSpPr>
          <p:cNvPr id="13" name="6 Rectángulo redondeado">
            <a:extLst>
              <a:ext uri="{FF2B5EF4-FFF2-40B4-BE49-F238E27FC236}">
                <a16:creationId xmlns:a16="http://schemas.microsoft.com/office/drawing/2014/main" id="{6D8E1276-DE81-43EF-B477-009D5499ED9C}"/>
              </a:ext>
            </a:extLst>
          </p:cNvPr>
          <p:cNvSpPr/>
          <p:nvPr/>
        </p:nvSpPr>
        <p:spPr>
          <a:xfrm>
            <a:off x="14678277" y="5240588"/>
            <a:ext cx="2566987" cy="428625"/>
          </a:xfrm>
          <a:prstGeom prst="roundRect">
            <a:avLst/>
          </a:prstGeom>
          <a:solidFill>
            <a:srgbClr val="FFFF00">
              <a:alpha val="33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4" name="7 Rectángulo redondeado">
            <a:extLst>
              <a:ext uri="{FF2B5EF4-FFF2-40B4-BE49-F238E27FC236}">
                <a16:creationId xmlns:a16="http://schemas.microsoft.com/office/drawing/2014/main" id="{1E8B9337-D957-404B-91EB-0DC325BD7910}"/>
              </a:ext>
            </a:extLst>
          </p:cNvPr>
          <p:cNvSpPr/>
          <p:nvPr/>
        </p:nvSpPr>
        <p:spPr>
          <a:xfrm>
            <a:off x="13728951" y="4811963"/>
            <a:ext cx="2532062" cy="428625"/>
          </a:xfrm>
          <a:prstGeom prst="roundRect">
            <a:avLst/>
          </a:prstGeom>
          <a:solidFill>
            <a:schemeClr val="accent1">
              <a:alpha val="33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5" name="8 Rectángulo redondeado">
            <a:extLst>
              <a:ext uri="{FF2B5EF4-FFF2-40B4-BE49-F238E27FC236}">
                <a16:creationId xmlns:a16="http://schemas.microsoft.com/office/drawing/2014/main" id="{481A9A41-BEB3-4D5B-82A8-3F4F2A4F260C}"/>
              </a:ext>
            </a:extLst>
          </p:cNvPr>
          <p:cNvSpPr/>
          <p:nvPr/>
        </p:nvSpPr>
        <p:spPr>
          <a:xfrm>
            <a:off x="12768514" y="4383338"/>
            <a:ext cx="2460625" cy="428625"/>
          </a:xfrm>
          <a:prstGeom prst="roundRect">
            <a:avLst/>
          </a:prstGeom>
          <a:solidFill>
            <a:srgbClr val="FF0000">
              <a:alpha val="33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Rectángulo">
            <a:extLst>
              <a:ext uri="{FF2B5EF4-FFF2-40B4-BE49-F238E27FC236}">
                <a16:creationId xmlns:a16="http://schemas.microsoft.com/office/drawing/2014/main" id="{D15A908C-FE6A-45CD-9920-8F0249632557}"/>
              </a:ext>
            </a:extLst>
          </p:cNvPr>
          <p:cNvSpPr>
            <a:spLocks noChangeArrowheads="1"/>
          </p:cNvSpPr>
          <p:nvPr/>
        </p:nvSpPr>
        <p:spPr bwMode="auto">
          <a:xfrm>
            <a:off x="1343280" y="369889"/>
            <a:ext cx="8632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p:txBody>
      </p:sp>
      <p:sp>
        <p:nvSpPr>
          <p:cNvPr id="23555" name="1 CuadroTexto">
            <a:extLst>
              <a:ext uri="{FF2B5EF4-FFF2-40B4-BE49-F238E27FC236}">
                <a16:creationId xmlns:a16="http://schemas.microsoft.com/office/drawing/2014/main" id="{6C5B7A87-EF25-4251-B057-B2E44D1F3989}"/>
              </a:ext>
            </a:extLst>
          </p:cNvPr>
          <p:cNvSpPr txBox="1">
            <a:spLocks noChangeArrowheads="1"/>
          </p:cNvSpPr>
          <p:nvPr/>
        </p:nvSpPr>
        <p:spPr bwMode="auto">
          <a:xfrm>
            <a:off x="2720975" y="2892426"/>
            <a:ext cx="32004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latin typeface="Consolas" panose="020B0609020204030204" pitchFamily="49" charset="0"/>
              </a:rPr>
              <a:t>como todas las</a:t>
            </a:r>
          </a:p>
          <a:p>
            <a:pPr algn="ctr" eaLnBrk="1" hangingPunct="1">
              <a:spcBef>
                <a:spcPct val="0"/>
              </a:spcBef>
              <a:buFontTx/>
              <a:buNone/>
            </a:pPr>
            <a:r>
              <a:rPr lang="es-ES" altLang="es-CL" sz="1800">
                <a:latin typeface="Consolas" panose="020B0609020204030204" pitchFamily="49" charset="0"/>
              </a:rPr>
              <a:t>todas las cosas</a:t>
            </a:r>
          </a:p>
          <a:p>
            <a:pPr algn="ctr" eaLnBrk="1" hangingPunct="1">
              <a:spcBef>
                <a:spcPct val="0"/>
              </a:spcBef>
              <a:buFontTx/>
              <a:buNone/>
            </a:pPr>
            <a:r>
              <a:rPr lang="es-ES" altLang="es-CL" sz="1800">
                <a:latin typeface="Consolas" panose="020B0609020204030204" pitchFamily="49" charset="0"/>
              </a:rPr>
              <a:t>las cosas están</a:t>
            </a:r>
          </a:p>
          <a:p>
            <a:pPr algn="ctr" eaLnBrk="1" hangingPunct="1">
              <a:spcBef>
                <a:spcPct val="0"/>
              </a:spcBef>
              <a:buFontTx/>
              <a:buNone/>
            </a:pPr>
            <a:r>
              <a:rPr lang="es-ES" altLang="es-CL" sz="1800">
                <a:latin typeface="Consolas" panose="020B0609020204030204" pitchFamily="49" charset="0"/>
              </a:rPr>
              <a:t>cosas están llenas </a:t>
            </a:r>
          </a:p>
          <a:p>
            <a:pPr algn="ctr" eaLnBrk="1" hangingPunct="1">
              <a:spcBef>
                <a:spcPct val="0"/>
              </a:spcBef>
              <a:buFontTx/>
              <a:buNone/>
            </a:pPr>
            <a:r>
              <a:rPr lang="es-ES" altLang="es-CL" sz="1800">
                <a:latin typeface="Consolas" panose="020B0609020204030204" pitchFamily="49" charset="0"/>
              </a:rPr>
              <a:t>están llenas de </a:t>
            </a:r>
          </a:p>
          <a:p>
            <a:pPr algn="ctr" eaLnBrk="1" hangingPunct="1">
              <a:spcBef>
                <a:spcPct val="0"/>
              </a:spcBef>
              <a:buFontTx/>
              <a:buNone/>
            </a:pPr>
            <a:r>
              <a:rPr lang="es-ES" altLang="es-CL" sz="1800">
                <a:latin typeface="Consolas" panose="020B0609020204030204" pitchFamily="49" charset="0"/>
              </a:rPr>
              <a:t>llenas de mi </a:t>
            </a:r>
          </a:p>
          <a:p>
            <a:pPr algn="ctr" eaLnBrk="1" hangingPunct="1">
              <a:spcBef>
                <a:spcPct val="0"/>
              </a:spcBef>
              <a:buFontTx/>
              <a:buNone/>
            </a:pPr>
            <a:r>
              <a:rPr lang="es-ES" altLang="es-CL" sz="1800">
                <a:latin typeface="Consolas" panose="020B0609020204030204" pitchFamily="49" charset="0"/>
              </a:rPr>
              <a:t>de mi alma</a:t>
            </a:r>
          </a:p>
          <a:p>
            <a:pPr algn="ctr" eaLnBrk="1" hangingPunct="1">
              <a:spcBef>
                <a:spcPct val="0"/>
              </a:spcBef>
              <a:buFontTx/>
              <a:buNone/>
            </a:pPr>
            <a:r>
              <a:rPr lang="es-ES" altLang="es-CL" sz="1800">
                <a:latin typeface="Consolas" panose="020B0609020204030204" pitchFamily="49" charset="0"/>
              </a:rPr>
              <a:t>mi alma emerges</a:t>
            </a:r>
          </a:p>
          <a:p>
            <a:pPr algn="ctr" eaLnBrk="1" hangingPunct="1">
              <a:spcBef>
                <a:spcPct val="0"/>
              </a:spcBef>
              <a:buFontTx/>
              <a:buNone/>
            </a:pPr>
            <a:r>
              <a:rPr lang="es-ES" altLang="es-CL" sz="1800">
                <a:latin typeface="Consolas" panose="020B0609020204030204" pitchFamily="49" charset="0"/>
              </a:rPr>
              <a:t>alma emerges de</a:t>
            </a:r>
            <a:br>
              <a:rPr lang="es-ES" altLang="es-CL" sz="1800">
                <a:latin typeface="Consolas" panose="020B0609020204030204" pitchFamily="49" charset="0"/>
              </a:rPr>
            </a:br>
            <a:r>
              <a:rPr lang="es-ES" altLang="es-CL" sz="1800">
                <a:latin typeface="Consolas" panose="020B0609020204030204" pitchFamily="49" charset="0"/>
              </a:rPr>
              <a:t>emerges de las</a:t>
            </a:r>
          </a:p>
          <a:p>
            <a:pPr algn="ctr" eaLnBrk="1" hangingPunct="1">
              <a:spcBef>
                <a:spcPct val="0"/>
              </a:spcBef>
              <a:buFontTx/>
              <a:buNone/>
            </a:pPr>
            <a:r>
              <a:rPr lang="es-ES" altLang="es-CL" sz="1800">
                <a:latin typeface="Consolas" panose="020B0609020204030204" pitchFamily="49" charset="0"/>
              </a:rPr>
              <a:t>de las cosas</a:t>
            </a:r>
          </a:p>
        </p:txBody>
      </p:sp>
      <p:cxnSp>
        <p:nvCxnSpPr>
          <p:cNvPr id="5" name="4 Conector recto de flecha">
            <a:extLst>
              <a:ext uri="{FF2B5EF4-FFF2-40B4-BE49-F238E27FC236}">
                <a16:creationId xmlns:a16="http://schemas.microsoft.com/office/drawing/2014/main" id="{CE818135-376B-429A-A41E-14A76BC0B84F}"/>
              </a:ext>
            </a:extLst>
          </p:cNvPr>
          <p:cNvCxnSpPr/>
          <p:nvPr/>
        </p:nvCxnSpPr>
        <p:spPr>
          <a:xfrm>
            <a:off x="4321175" y="1671638"/>
            <a:ext cx="0" cy="825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5 CuadroTexto">
            <a:extLst>
              <a:ext uri="{FF2B5EF4-FFF2-40B4-BE49-F238E27FC236}">
                <a16:creationId xmlns:a16="http://schemas.microsoft.com/office/drawing/2014/main" id="{F3C9A430-608E-4AE6-9326-88974C900EBE}"/>
              </a:ext>
            </a:extLst>
          </p:cNvPr>
          <p:cNvSpPr txBox="1"/>
          <p:nvPr/>
        </p:nvSpPr>
        <p:spPr>
          <a:xfrm>
            <a:off x="4408908" y="1671638"/>
            <a:ext cx="7936788" cy="646331"/>
          </a:xfrm>
          <a:prstGeom prst="rect">
            <a:avLst/>
          </a:prstGeom>
          <a:noFill/>
        </p:spPr>
        <p:txBody>
          <a:bodyPr wrap="none">
            <a:spAutoFit/>
          </a:bodyPr>
          <a:lstStyle/>
          <a:p>
            <a:pPr>
              <a:defRPr/>
            </a:pPr>
            <a:r>
              <a:rPr lang="es-CL">
                <a:effectLst>
                  <a:outerShdw blurRad="38100" dist="38100" dir="2700000" algn="tl">
                    <a:srgbClr val="000000">
                      <a:alpha val="43137"/>
                    </a:srgbClr>
                  </a:outerShdw>
                </a:effectLst>
                <a:latin typeface="Arial" charset="0"/>
              </a:rPr>
              <a:t>Fragmentación al azar pero con selección de tamaño</a:t>
            </a:r>
          </a:p>
          <a:p>
            <a:pPr>
              <a:defRPr/>
            </a:pPr>
            <a:r>
              <a:rPr lang="es-CL">
                <a:effectLst>
                  <a:outerShdw blurRad="38100" dist="38100" dir="2700000" algn="tl">
                    <a:srgbClr val="000000">
                      <a:alpha val="43137"/>
                    </a:srgbClr>
                  </a:outerShdw>
                </a:effectLst>
                <a:latin typeface="Arial" charset="0"/>
              </a:rPr>
              <a:t> (Ej: cada 3 palabras, suponiendo que sólo puedo leer 3 palabras a la vez)</a:t>
            </a:r>
          </a:p>
        </p:txBody>
      </p:sp>
      <p:sp>
        <p:nvSpPr>
          <p:cNvPr id="9" name="8 Cerrar llave">
            <a:extLst>
              <a:ext uri="{FF2B5EF4-FFF2-40B4-BE49-F238E27FC236}">
                <a16:creationId xmlns:a16="http://schemas.microsoft.com/office/drawing/2014/main" id="{EBD95D3C-997D-453F-BB15-8DAEFEC64080}"/>
              </a:ext>
            </a:extLst>
          </p:cNvPr>
          <p:cNvSpPr/>
          <p:nvPr/>
        </p:nvSpPr>
        <p:spPr>
          <a:xfrm>
            <a:off x="6888163" y="2892426"/>
            <a:ext cx="368300" cy="3140075"/>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s-CL"/>
          </a:p>
        </p:txBody>
      </p:sp>
      <p:sp>
        <p:nvSpPr>
          <p:cNvPr id="23559" name="9 CuadroTexto">
            <a:extLst>
              <a:ext uri="{FF2B5EF4-FFF2-40B4-BE49-F238E27FC236}">
                <a16:creationId xmlns:a16="http://schemas.microsoft.com/office/drawing/2014/main" id="{2AAF2501-C7E9-4972-8770-2274C87886B8}"/>
              </a:ext>
            </a:extLst>
          </p:cNvPr>
          <p:cNvSpPr txBox="1">
            <a:spLocks noChangeArrowheads="1"/>
          </p:cNvSpPr>
          <p:nvPr/>
        </p:nvSpPr>
        <p:spPr bwMode="auto">
          <a:xfrm>
            <a:off x="7491414" y="4079876"/>
            <a:ext cx="295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CL" altLang="es-CL" sz="1800">
                <a:latin typeface="Arial" panose="020B0604020202020204" pitchFamily="34" charset="0"/>
              </a:rPr>
              <a:t>reads o lecturas</a:t>
            </a:r>
          </a:p>
          <a:p>
            <a:pPr algn="ctr" eaLnBrk="1" hangingPunct="1">
              <a:spcBef>
                <a:spcPct val="0"/>
              </a:spcBef>
              <a:buFontTx/>
              <a:buNone/>
            </a:pPr>
            <a:r>
              <a:rPr lang="es-CL" altLang="es-CL" sz="1800">
                <a:latin typeface="Arial" panose="020B0604020202020204" pitchFamily="34" charset="0"/>
              </a:rPr>
              <a:t>(piezas del rompecabezas)</a:t>
            </a:r>
          </a:p>
        </p:txBody>
      </p:sp>
      <p:sp>
        <p:nvSpPr>
          <p:cNvPr id="11" name="CuadroTexto 10">
            <a:extLst>
              <a:ext uri="{FF2B5EF4-FFF2-40B4-BE49-F238E27FC236}">
                <a16:creationId xmlns:a16="http://schemas.microsoft.com/office/drawing/2014/main" id="{22946445-3758-4FF0-9FFE-598413474392}"/>
              </a:ext>
            </a:extLst>
          </p:cNvPr>
          <p:cNvSpPr txBox="1"/>
          <p:nvPr/>
        </p:nvSpPr>
        <p:spPr>
          <a:xfrm>
            <a:off x="10409239" y="389076"/>
            <a:ext cx="1446230" cy="707886"/>
          </a:xfrm>
          <a:prstGeom prst="rect">
            <a:avLst/>
          </a:prstGeom>
          <a:noFill/>
        </p:spPr>
        <p:txBody>
          <a:bodyPr wrap="none" rtlCol="0">
            <a:spAutoFit/>
          </a:bodyPr>
          <a:lstStyle/>
          <a:p>
            <a:pPr algn="ctr"/>
            <a:r>
              <a:rPr lang="es-CL" sz="2000" b="1"/>
              <a:t>Cobertura</a:t>
            </a:r>
          </a:p>
          <a:p>
            <a:pPr algn="ctr"/>
            <a:r>
              <a:rPr lang="es-CL" sz="2000" b="1"/>
              <a:t>3X</a:t>
            </a:r>
            <a:endParaRPr lang="es-MX" sz="2000" b="1"/>
          </a:p>
        </p:txBody>
      </p:sp>
      <p:grpSp>
        <p:nvGrpSpPr>
          <p:cNvPr id="7" name="Grupo 6">
            <a:extLst>
              <a:ext uri="{FF2B5EF4-FFF2-40B4-BE49-F238E27FC236}">
                <a16:creationId xmlns:a16="http://schemas.microsoft.com/office/drawing/2014/main" id="{CC4D115F-17A2-40EF-BBC8-A784C952E66C}"/>
              </a:ext>
            </a:extLst>
          </p:cNvPr>
          <p:cNvGrpSpPr/>
          <p:nvPr/>
        </p:nvGrpSpPr>
        <p:grpSpPr>
          <a:xfrm>
            <a:off x="1989224" y="363744"/>
            <a:ext cx="6890084" cy="923925"/>
            <a:chOff x="1989224" y="363744"/>
            <a:chExt cx="6890084" cy="923925"/>
          </a:xfrm>
          <a:effectLst>
            <a:outerShdw blurRad="63500" sx="102000" sy="102000" algn="ctr" rotWithShape="0">
              <a:prstClr val="black">
                <a:alpha val="40000"/>
              </a:prstClr>
            </a:outerShdw>
          </a:effectLst>
        </p:grpSpPr>
        <p:cxnSp>
          <p:nvCxnSpPr>
            <p:cNvPr id="24" name="Conector recto 23">
              <a:extLst>
                <a:ext uri="{FF2B5EF4-FFF2-40B4-BE49-F238E27FC236}">
                  <a16:creationId xmlns:a16="http://schemas.microsoft.com/office/drawing/2014/main" id="{FFF6E20E-40C3-43AD-8331-96BE9A81E9BF}"/>
                </a:ext>
              </a:extLst>
            </p:cNvPr>
            <p:cNvCxnSpPr/>
            <p:nvPr/>
          </p:nvCxnSpPr>
          <p:spPr>
            <a:xfrm>
              <a:off x="1989224"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C39B19DC-2F56-4533-ACBF-16B070FB08B7}"/>
                </a:ext>
              </a:extLst>
            </p:cNvPr>
            <p:cNvCxnSpPr/>
            <p:nvPr/>
          </p:nvCxnSpPr>
          <p:spPr>
            <a:xfrm>
              <a:off x="2735182"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A6CAD652-0FC6-479F-AA57-9E36B13F67E9}"/>
                </a:ext>
              </a:extLst>
            </p:cNvPr>
            <p:cNvCxnSpPr/>
            <p:nvPr/>
          </p:nvCxnSpPr>
          <p:spPr>
            <a:xfrm>
              <a:off x="4748466"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CEF946E2-D848-4059-8D1C-CAD14129EDAF}"/>
                </a:ext>
              </a:extLst>
            </p:cNvPr>
            <p:cNvCxnSpPr/>
            <p:nvPr/>
          </p:nvCxnSpPr>
          <p:spPr>
            <a:xfrm>
              <a:off x="6384761"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2B1A4B7D-B441-46E8-B440-91425D5A13A0}"/>
                </a:ext>
              </a:extLst>
            </p:cNvPr>
            <p:cNvCxnSpPr/>
            <p:nvPr/>
          </p:nvCxnSpPr>
          <p:spPr>
            <a:xfrm>
              <a:off x="8373982" y="913477"/>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6AA9208E-4767-4A5C-A875-396A08E0EDCF}"/>
                </a:ext>
              </a:extLst>
            </p:cNvPr>
            <p:cNvCxnSpPr/>
            <p:nvPr/>
          </p:nvCxnSpPr>
          <p:spPr>
            <a:xfrm>
              <a:off x="3986466"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42147EB-E8B9-4836-9CAC-5D27DF707AD9}"/>
                </a:ext>
              </a:extLst>
            </p:cNvPr>
            <p:cNvCxnSpPr/>
            <p:nvPr/>
          </p:nvCxnSpPr>
          <p:spPr>
            <a:xfrm>
              <a:off x="5991729"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B4223093-8ACC-4AF7-9FEF-2C62782CD2E6}"/>
                </a:ext>
              </a:extLst>
            </p:cNvPr>
            <p:cNvCxnSpPr/>
            <p:nvPr/>
          </p:nvCxnSpPr>
          <p:spPr>
            <a:xfrm>
              <a:off x="7996992" y="6685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277B840-3908-40D5-A51F-B3D9FF4729D1}"/>
                </a:ext>
              </a:extLst>
            </p:cNvPr>
            <p:cNvCxnSpPr/>
            <p:nvPr/>
          </p:nvCxnSpPr>
          <p:spPr>
            <a:xfrm>
              <a:off x="3248529"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64AC7BB-7FF0-4437-86B6-F3C5888FB694}"/>
                </a:ext>
              </a:extLst>
            </p:cNvPr>
            <p:cNvCxnSpPr/>
            <p:nvPr/>
          </p:nvCxnSpPr>
          <p:spPr>
            <a:xfrm>
              <a:off x="5614740"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43BC02B-BB0D-4F55-8FCA-EE6AD2802598}"/>
                </a:ext>
              </a:extLst>
            </p:cNvPr>
            <p:cNvCxnSpPr/>
            <p:nvPr/>
          </p:nvCxnSpPr>
          <p:spPr>
            <a:xfrm>
              <a:off x="7002382" y="363744"/>
              <a:ext cx="0" cy="374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9F9F7516-FCD6-4273-A196-FF39A707C931}"/>
                </a:ext>
              </a:extLst>
            </p:cNvPr>
            <p:cNvCxnSpPr/>
            <p:nvPr/>
          </p:nvCxnSpPr>
          <p:spPr>
            <a:xfrm>
              <a:off x="8879308" y="363744"/>
              <a:ext cx="0" cy="37419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1336926"/>
            <a:ext cx="9359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todas las cosas</a:t>
            </a:r>
          </a:p>
          <a:p>
            <a:pPr eaLnBrk="1" hangingPunct="1">
              <a:spcBef>
                <a:spcPct val="0"/>
              </a:spcBef>
              <a:buFontTx/>
              <a:buNone/>
            </a:pPr>
            <a:r>
              <a:rPr lang="es-ES" altLang="es-CL" sz="1800">
                <a:latin typeface="Consolas" panose="020B0609020204030204" pitchFamily="49" charset="0"/>
              </a:rPr>
              <a:t>           las cosas están</a:t>
            </a:r>
          </a:p>
          <a:p>
            <a:pPr eaLnBrk="1" hangingPunct="1">
              <a:spcBef>
                <a:spcPct val="0"/>
              </a:spcBef>
              <a:buFontTx/>
              <a:buNone/>
            </a:pPr>
            <a:r>
              <a:rPr lang="es-ES" altLang="es-CL" sz="1800">
                <a:latin typeface="Consolas" panose="020B0609020204030204" pitchFamily="49" charset="0"/>
              </a:rPr>
              <a:t>               cosas están llenas </a:t>
            </a:r>
          </a:p>
          <a:p>
            <a:pPr eaLnBrk="1" hangingPunct="1">
              <a:spcBef>
                <a:spcPct val="0"/>
              </a:spcBef>
              <a:buFontTx/>
              <a:buNone/>
            </a:pPr>
            <a:r>
              <a:rPr lang="es-ES" altLang="es-CL" sz="1800">
                <a:latin typeface="Consolas" panose="020B0609020204030204" pitchFamily="49" charset="0"/>
              </a:rPr>
              <a:t>                     están llenas de </a:t>
            </a:r>
          </a:p>
          <a:p>
            <a:pPr eaLnBrk="1" hangingPunct="1">
              <a:spcBef>
                <a:spcPct val="0"/>
              </a:spcBef>
              <a:buFontTx/>
              <a:buNone/>
            </a:pPr>
            <a:r>
              <a:rPr lang="es-ES" altLang="es-CL" sz="1800">
                <a:latin typeface="Consolas" panose="020B0609020204030204" pitchFamily="49" charset="0"/>
              </a:rPr>
              <a:t>                           llenas de mi </a:t>
            </a:r>
          </a:p>
          <a:p>
            <a:pPr eaLnBrk="1" hangingPunct="1">
              <a:spcBef>
                <a:spcPct val="0"/>
              </a:spcBef>
              <a:buFontTx/>
              <a:buNone/>
            </a:pPr>
            <a:r>
              <a:rPr lang="es-ES" altLang="es-CL" sz="1800">
                <a:latin typeface="Consolas" panose="020B0609020204030204" pitchFamily="49" charset="0"/>
              </a:rPr>
              <a:t>                                  de mi alma</a:t>
            </a:r>
          </a:p>
          <a:p>
            <a:pPr eaLnBrk="1" hangingPunct="1">
              <a:spcBef>
                <a:spcPct val="0"/>
              </a:spcBef>
              <a:buFontTx/>
              <a:buNone/>
            </a:pPr>
            <a:r>
              <a:rPr lang="es-ES" altLang="es-CL" sz="1800">
                <a:latin typeface="Consolas" panose="020B0609020204030204" pitchFamily="49" charset="0"/>
              </a:rPr>
              <a:t>                                     mi alma emerges</a:t>
            </a:r>
          </a:p>
          <a:p>
            <a:pPr eaLnBrk="1" hangingPunct="1">
              <a:spcBef>
                <a:spcPct val="0"/>
              </a:spcBef>
              <a:buFontTx/>
              <a:buNone/>
            </a:pPr>
            <a:r>
              <a:rPr lang="es-ES" altLang="es-CL" sz="1800">
                <a:latin typeface="Consolas" panose="020B0609020204030204" pitchFamily="49" charset="0"/>
              </a:rPr>
              <a:t>                                        alma emerges de</a:t>
            </a:r>
            <a:br>
              <a:rPr lang="es-ES" altLang="es-CL" sz="1800">
                <a:latin typeface="Consolas" panose="020B0609020204030204" pitchFamily="49" charset="0"/>
              </a:rPr>
            </a:br>
            <a:r>
              <a:rPr lang="es-ES" altLang="es-CL" sz="1800">
                <a:latin typeface="Consolas" panose="020B0609020204030204" pitchFamily="49" charset="0"/>
              </a:rPr>
              <a:t>                                             emerges de las</a:t>
            </a:r>
          </a:p>
          <a:p>
            <a:pPr eaLnBrk="1" hangingPunct="1">
              <a:spcBef>
                <a:spcPct val="0"/>
              </a:spcBef>
              <a:buFontTx/>
              <a:buNone/>
            </a:pPr>
            <a:r>
              <a:rPr lang="es-ES" altLang="es-CL" sz="1800">
                <a:latin typeface="Consolas" panose="020B0609020204030204" pitchFamily="49" charset="0"/>
              </a:rPr>
              <a:t>                                                     de las cosas</a:t>
            </a:r>
          </a:p>
          <a:p>
            <a:pPr eaLnBrk="1" hangingPunct="1">
              <a:spcBef>
                <a:spcPct val="0"/>
              </a:spcBef>
              <a:buFontTx/>
              <a:buNone/>
            </a:pPr>
            <a:r>
              <a:rPr lang="es-ES" altLang="es-CL" sz="1800">
                <a:latin typeface="Consolas" panose="020B0609020204030204" pitchFamily="49" charset="0"/>
              </a:rPr>
              <a:t>  </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p:nvPr/>
        </p:nvCxnSpPr>
        <p:spPr>
          <a:xfrm>
            <a:off x="2893928" y="2184650"/>
            <a:ext cx="0" cy="2673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p:nvPr/>
        </p:nvCxnSpPr>
        <p:spPr>
          <a:xfrm>
            <a:off x="3574966" y="2545012"/>
            <a:ext cx="0" cy="2312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p:nvPr/>
        </p:nvCxnSpPr>
        <p:spPr>
          <a:xfrm>
            <a:off x="4148053" y="2832350"/>
            <a:ext cx="0" cy="202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447925"/>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6" name="CuadroTexto 5">
            <a:extLst>
              <a:ext uri="{FF2B5EF4-FFF2-40B4-BE49-F238E27FC236}">
                <a16:creationId xmlns:a16="http://schemas.microsoft.com/office/drawing/2014/main" id="{A2C0E89C-9FEE-41AE-AA46-64A87E0378F2}"/>
              </a:ext>
            </a:extLst>
          </p:cNvPr>
          <p:cNvSpPr txBox="1"/>
          <p:nvPr/>
        </p:nvSpPr>
        <p:spPr>
          <a:xfrm>
            <a:off x="4439163" y="5787329"/>
            <a:ext cx="7452681" cy="523220"/>
          </a:xfrm>
          <a:prstGeom prst="rect">
            <a:avLst/>
          </a:prstGeom>
          <a:noFill/>
        </p:spPr>
        <p:txBody>
          <a:bodyPr wrap="none" rtlCol="0">
            <a:spAutoFit/>
          </a:bodyPr>
          <a:lstStyle/>
          <a:p>
            <a:r>
              <a:rPr lang="es-CL" sz="2800" b="1">
                <a:solidFill>
                  <a:srgbClr val="699EBD"/>
                </a:solidFill>
                <a:latin typeface="Times New Roman" panose="02020603050405020304" pitchFamily="18" charset="0"/>
                <a:cs typeface="Times New Roman" panose="02020603050405020304" pitchFamily="18" charset="0"/>
              </a:rPr>
              <a:t>Secuencia posee que posee continuidad = </a:t>
            </a:r>
            <a:r>
              <a:rPr lang="es-CL" sz="2800" b="1">
                <a:solidFill>
                  <a:srgbClr val="699EB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contig</a:t>
            </a:r>
            <a:endParaRPr lang="es-MX" sz="2800" b="1">
              <a:solidFill>
                <a:srgbClr val="699EB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0" name="Conector: angular 9">
            <a:extLst>
              <a:ext uri="{FF2B5EF4-FFF2-40B4-BE49-F238E27FC236}">
                <a16:creationId xmlns:a16="http://schemas.microsoft.com/office/drawing/2014/main" id="{3444725A-D8FE-43AA-8A83-C6B707D21D00}"/>
              </a:ext>
            </a:extLst>
          </p:cNvPr>
          <p:cNvCxnSpPr/>
          <p:nvPr/>
        </p:nvCxnSpPr>
        <p:spPr>
          <a:xfrm>
            <a:off x="3574966" y="5470358"/>
            <a:ext cx="692234" cy="578581"/>
          </a:xfrm>
          <a:prstGeom prst="bentConnector3">
            <a:avLst>
              <a:gd name="adj1" fmla="val -984"/>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259857DB-3490-4627-9D38-B286CF473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374651"/>
            <a:ext cx="8847138" cy="494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5" name="4 CuadroTexto">
            <a:extLst>
              <a:ext uri="{FF2B5EF4-FFF2-40B4-BE49-F238E27FC236}">
                <a16:creationId xmlns:a16="http://schemas.microsoft.com/office/drawing/2014/main" id="{7E5A00DC-E1BF-4BC2-A0DF-720F3C60E6EB}"/>
              </a:ext>
            </a:extLst>
          </p:cNvPr>
          <p:cNvSpPr txBox="1">
            <a:spLocks noChangeArrowheads="1"/>
          </p:cNvSpPr>
          <p:nvPr/>
        </p:nvSpPr>
        <p:spPr bwMode="auto">
          <a:xfrm>
            <a:off x="1724026" y="5351464"/>
            <a:ext cx="82788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a:solidFill>
                  <a:srgbClr val="00B050"/>
                </a:solidFill>
                <a:latin typeface="Times New Roman" panose="02020603050405020304" pitchFamily="18" charset="0"/>
                <a:cs typeface="Times New Roman" panose="02020603050405020304" pitchFamily="18" charset="0"/>
              </a:rPr>
              <a:t>VERDE</a:t>
            </a:r>
            <a:r>
              <a:rPr lang="es-CL" altLang="es-CL" sz="1800">
                <a:latin typeface="Times New Roman" panose="02020603050405020304" pitchFamily="18" charset="0"/>
                <a:cs typeface="Times New Roman" panose="02020603050405020304" pitchFamily="18" charset="0"/>
              </a:rPr>
              <a:t>: read alineado en sentido 3’-5’</a:t>
            </a:r>
          </a:p>
          <a:p>
            <a:pPr eaLnBrk="1" hangingPunct="1">
              <a:spcBef>
                <a:spcPct val="0"/>
              </a:spcBef>
              <a:buFontTx/>
              <a:buNone/>
            </a:pPr>
            <a:r>
              <a:rPr lang="es-CL" altLang="es-CL" sz="1800">
                <a:solidFill>
                  <a:srgbClr val="FF0000"/>
                </a:solidFill>
                <a:latin typeface="Times New Roman" panose="02020603050405020304" pitchFamily="18" charset="0"/>
                <a:cs typeface="Times New Roman" panose="02020603050405020304" pitchFamily="18" charset="0"/>
              </a:rPr>
              <a:t>ROJO</a:t>
            </a:r>
            <a:r>
              <a:rPr lang="es-CL" altLang="es-CL" sz="1800">
                <a:latin typeface="Times New Roman" panose="02020603050405020304" pitchFamily="18" charset="0"/>
                <a:cs typeface="Times New Roman" panose="02020603050405020304" pitchFamily="18" charset="0"/>
              </a:rPr>
              <a:t>  : read alineado en sentido 5’-3’</a:t>
            </a:r>
          </a:p>
          <a:p>
            <a:pPr eaLnBrk="1" hangingPunct="1">
              <a:spcBef>
                <a:spcPct val="0"/>
              </a:spcBef>
              <a:buFontTx/>
              <a:buNone/>
            </a:pPr>
            <a:endParaRPr lang="es-CL" altLang="es-CL" sz="1800">
              <a:latin typeface="Times New Roman" panose="02020603050405020304" pitchFamily="18" charset="0"/>
              <a:cs typeface="Times New Roman" panose="02020603050405020304" pitchFamily="18" charset="0"/>
            </a:endParaRPr>
          </a:p>
          <a:p>
            <a:pPr eaLnBrk="1" hangingPunct="1">
              <a:spcBef>
                <a:spcPct val="0"/>
              </a:spcBef>
              <a:buFontTx/>
              <a:buNone/>
            </a:pPr>
            <a:r>
              <a:rPr lang="es-CL" altLang="es-CL" sz="1800">
                <a:solidFill>
                  <a:srgbClr val="0070C0"/>
                </a:solidFill>
                <a:latin typeface="Times New Roman" panose="02020603050405020304" pitchFamily="18" charset="0"/>
                <a:cs typeface="Times New Roman" panose="02020603050405020304" pitchFamily="18" charset="0"/>
              </a:rPr>
              <a:t>AZUL</a:t>
            </a:r>
            <a:r>
              <a:rPr lang="es-CL" altLang="es-CL" sz="1800">
                <a:latin typeface="Times New Roman" panose="02020603050405020304" pitchFamily="18" charset="0"/>
                <a:cs typeface="Times New Roman" panose="02020603050405020304" pitchFamily="18" charset="0"/>
              </a:rPr>
              <a:t>:   2 reads que «sabemos previamente» que están unidos por su extremo                     </a:t>
            </a:r>
          </a:p>
          <a:p>
            <a:pPr eaLnBrk="1" hangingPunct="1">
              <a:spcBef>
                <a:spcPct val="0"/>
              </a:spcBef>
              <a:buFontTx/>
              <a:buNone/>
            </a:pPr>
            <a:r>
              <a:rPr lang="es-CL" altLang="es-CL" sz="1800">
                <a:latin typeface="Times New Roman" panose="02020603050405020304" pitchFamily="18" charset="0"/>
                <a:cs typeface="Times New Roman" panose="02020603050405020304" pitchFamily="18" charset="0"/>
              </a:rPr>
              <a:t>             final (paired end)</a:t>
            </a:r>
          </a:p>
        </p:txBody>
      </p:sp>
      <p:sp>
        <p:nvSpPr>
          <p:cNvPr id="18436" name="1 CuadroTexto">
            <a:extLst>
              <a:ext uri="{FF2B5EF4-FFF2-40B4-BE49-F238E27FC236}">
                <a16:creationId xmlns:a16="http://schemas.microsoft.com/office/drawing/2014/main" id="{4A48419A-DA40-4542-906E-8B76EB0B8EAF}"/>
              </a:ext>
            </a:extLst>
          </p:cNvPr>
          <p:cNvSpPr txBox="1">
            <a:spLocks noChangeArrowheads="1"/>
          </p:cNvSpPr>
          <p:nvPr/>
        </p:nvSpPr>
        <p:spPr bwMode="auto">
          <a:xfrm>
            <a:off x="1524001" y="4764"/>
            <a:ext cx="3348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b="1">
                <a:latin typeface="Times New Roman" panose="02020603050405020304" pitchFamily="18" charset="0"/>
                <a:cs typeface="Times New Roman" panose="02020603050405020304" pitchFamily="18" charset="0"/>
              </a:rPr>
              <a:t>Contig = secuencias «contiguas»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9 CuadroTexto">
            <a:extLst>
              <a:ext uri="{FF2B5EF4-FFF2-40B4-BE49-F238E27FC236}">
                <a16:creationId xmlns:a16="http://schemas.microsoft.com/office/drawing/2014/main" id="{8A96585A-3CDB-47DE-8CF2-4F913087FCE5}"/>
              </a:ext>
            </a:extLst>
          </p:cNvPr>
          <p:cNvSpPr txBox="1">
            <a:spLocks noChangeArrowheads="1"/>
          </p:cNvSpPr>
          <p:nvPr/>
        </p:nvSpPr>
        <p:spPr bwMode="auto">
          <a:xfrm>
            <a:off x="1881189" y="4108196"/>
            <a:ext cx="9765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1: </a:t>
            </a:r>
            <a:r>
              <a:rPr lang="es-ES" altLang="es-CL" sz="2000">
                <a:latin typeface="Arial" panose="020B0604020202020204" pitchFamily="34" charset="0"/>
              </a:rPr>
              <a:t>Como todas las cosas llena del alma mía….</a:t>
            </a:r>
          </a:p>
        </p:txBody>
      </p:sp>
      <p:sp>
        <p:nvSpPr>
          <p:cNvPr id="25603" name="11 CuadroTexto">
            <a:extLst>
              <a:ext uri="{FF2B5EF4-FFF2-40B4-BE49-F238E27FC236}">
                <a16:creationId xmlns:a16="http://schemas.microsoft.com/office/drawing/2014/main" id="{FB1D289F-426F-490D-ABD2-992BCD281E15}"/>
              </a:ext>
            </a:extLst>
          </p:cNvPr>
          <p:cNvSpPr txBox="1">
            <a:spLocks noChangeArrowheads="1"/>
          </p:cNvSpPr>
          <p:nvPr/>
        </p:nvSpPr>
        <p:spPr bwMode="auto">
          <a:xfrm>
            <a:off x="1881189" y="4959096"/>
            <a:ext cx="95407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2</a:t>
            </a:r>
            <a:r>
              <a:rPr lang="es-ES" altLang="es-CL" sz="2000">
                <a:latin typeface="Arial" panose="020B0604020202020204" pitchFamily="34" charset="0"/>
              </a:rPr>
              <a:t>: Como todas  las cosas están llenas de mi alma…</a:t>
            </a:r>
          </a:p>
        </p:txBody>
      </p:sp>
      <p:sp>
        <p:nvSpPr>
          <p:cNvPr id="25605" name="22 CuadroTexto">
            <a:extLst>
              <a:ext uri="{FF2B5EF4-FFF2-40B4-BE49-F238E27FC236}">
                <a16:creationId xmlns:a16="http://schemas.microsoft.com/office/drawing/2014/main" id="{7A90087B-A352-4204-9096-AE6398268B6C}"/>
              </a:ext>
            </a:extLst>
          </p:cNvPr>
          <p:cNvSpPr txBox="1">
            <a:spLocks noChangeArrowheads="1"/>
          </p:cNvSpPr>
          <p:nvPr/>
        </p:nvSpPr>
        <p:spPr bwMode="auto">
          <a:xfrm>
            <a:off x="1650916" y="1231731"/>
            <a:ext cx="431079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500">
                <a:latin typeface="Consolas" panose="020B0609020204030204" pitchFamily="49" charset="0"/>
              </a:rPr>
              <a:t>                               alma mía</a:t>
            </a:r>
          </a:p>
          <a:p>
            <a:pPr eaLnBrk="1" hangingPunct="1">
              <a:spcBef>
                <a:spcPct val="0"/>
              </a:spcBef>
              <a:buFontTx/>
              <a:buNone/>
            </a:pPr>
            <a:r>
              <a:rPr lang="es-CL" altLang="es-CL" sz="1500">
                <a:latin typeface="Consolas" panose="020B0609020204030204" pitchFamily="49" charset="0"/>
              </a:rPr>
              <a:t>                           del alma</a:t>
            </a:r>
          </a:p>
          <a:p>
            <a:pPr eaLnBrk="1" hangingPunct="1">
              <a:spcBef>
                <a:spcPct val="0"/>
              </a:spcBef>
              <a:buFontTx/>
              <a:buNone/>
            </a:pPr>
            <a:r>
              <a:rPr lang="es-CL" altLang="es-CL" sz="1500">
                <a:latin typeface="Consolas" panose="020B0609020204030204" pitchFamily="49" charset="0"/>
              </a:rPr>
              <a:t>                     llena del</a:t>
            </a:r>
          </a:p>
          <a:p>
            <a:pPr eaLnBrk="1" hangingPunct="1">
              <a:spcBef>
                <a:spcPct val="0"/>
              </a:spcBef>
              <a:buFontTx/>
              <a:buNone/>
            </a:pPr>
            <a:r>
              <a:rPr lang="es-CL" altLang="es-CL" sz="1500">
                <a:latin typeface="Consolas" panose="020B0609020204030204" pitchFamily="49" charset="0"/>
              </a:rPr>
              <a:t>               </a:t>
            </a:r>
            <a:r>
              <a:rPr lang="es-CL" altLang="es-CL" sz="1500" b="1">
                <a:highlight>
                  <a:srgbClr val="00FF00"/>
                </a:highlight>
                <a:latin typeface="Consolas" panose="020B0609020204030204" pitchFamily="49" charset="0"/>
              </a:rPr>
              <a:t>cosas</a:t>
            </a:r>
            <a:r>
              <a:rPr lang="es-CL" altLang="es-CL" sz="1500">
                <a:highlight>
                  <a:srgbClr val="00FF00"/>
                </a:highlight>
                <a:latin typeface="Consolas" panose="020B0609020204030204" pitchFamily="49" charset="0"/>
              </a:rPr>
              <a:t> llena</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Como todas las </a:t>
            </a:r>
            <a:r>
              <a:rPr lang="es-CL" altLang="es-CL" sz="1500" b="1">
                <a:latin typeface="Consolas" panose="020B0609020204030204" pitchFamily="49" charset="0"/>
              </a:rPr>
              <a:t>cosas</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               </a:t>
            </a:r>
            <a:r>
              <a:rPr lang="es-CL" altLang="es-CL" sz="1500" b="1">
                <a:highlight>
                  <a:srgbClr val="00FF00"/>
                </a:highlight>
                <a:latin typeface="Consolas" panose="020B0609020204030204" pitchFamily="49" charset="0"/>
              </a:rPr>
              <a:t>cosas</a:t>
            </a:r>
            <a:r>
              <a:rPr lang="es-CL" altLang="es-CL" sz="1500">
                <a:highlight>
                  <a:srgbClr val="00FF00"/>
                </a:highlight>
                <a:latin typeface="Consolas" panose="020B0609020204030204" pitchFamily="49" charset="0"/>
              </a:rPr>
              <a:t> están</a:t>
            </a:r>
          </a:p>
          <a:p>
            <a:pPr eaLnBrk="1" hangingPunct="1">
              <a:spcBef>
                <a:spcPct val="0"/>
              </a:spcBef>
              <a:buFontTx/>
              <a:buNone/>
            </a:pPr>
            <a:r>
              <a:rPr lang="es-CL" altLang="es-CL" sz="1500">
                <a:latin typeface="Consolas" panose="020B0609020204030204" pitchFamily="49" charset="0"/>
              </a:rPr>
              <a:t>                     están llenas </a:t>
            </a:r>
          </a:p>
        </p:txBody>
      </p:sp>
      <p:sp>
        <p:nvSpPr>
          <p:cNvPr id="25607" name="1 CuadroTexto">
            <a:extLst>
              <a:ext uri="{FF2B5EF4-FFF2-40B4-BE49-F238E27FC236}">
                <a16:creationId xmlns:a16="http://schemas.microsoft.com/office/drawing/2014/main" id="{A63D00BD-7134-4C63-AD88-8130745B8194}"/>
              </a:ext>
            </a:extLst>
          </p:cNvPr>
          <p:cNvSpPr txBox="1">
            <a:spLocks noChangeArrowheads="1"/>
          </p:cNvSpPr>
          <p:nvPr/>
        </p:nvSpPr>
        <p:spPr bwMode="auto">
          <a:xfrm>
            <a:off x="464052" y="141942"/>
            <a:ext cx="57230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¿Si fragmento cada 2 palabras?</a:t>
            </a:r>
          </a:p>
        </p:txBody>
      </p:sp>
      <p:sp>
        <p:nvSpPr>
          <p:cNvPr id="5" name="Rectángulo 4">
            <a:extLst>
              <a:ext uri="{FF2B5EF4-FFF2-40B4-BE49-F238E27FC236}">
                <a16:creationId xmlns:a16="http://schemas.microsoft.com/office/drawing/2014/main" id="{68AE0601-BE26-4554-919F-5A8A3EE5452E}"/>
              </a:ext>
            </a:extLst>
          </p:cNvPr>
          <p:cNvSpPr/>
          <p:nvPr/>
        </p:nvSpPr>
        <p:spPr>
          <a:xfrm>
            <a:off x="492878" y="730390"/>
            <a:ext cx="10048206" cy="369332"/>
          </a:xfrm>
          <a:prstGeom prst="rect">
            <a:avLst/>
          </a:prstGeom>
        </p:spPr>
        <p:txBody>
          <a:bodyPr wrap="square">
            <a:spAutoFit/>
          </a:bodyPr>
          <a:lstStyle/>
          <a:p>
            <a:pPr>
              <a:spcBef>
                <a:spcPct val="0"/>
              </a:spcBef>
            </a:pPr>
            <a:r>
              <a:rPr lang="es-ES" altLang="es-CL">
                <a:latin typeface="Consolas" panose="020B0609020204030204" pitchFamily="49" charset="0"/>
              </a:rPr>
              <a:t>como todas las </a:t>
            </a:r>
            <a:r>
              <a:rPr lang="es-ES" altLang="es-CL">
                <a:highlight>
                  <a:srgbClr val="00FF00"/>
                </a:highlight>
                <a:latin typeface="Consolas" panose="020B0609020204030204" pitchFamily="49" charset="0"/>
              </a:rPr>
              <a:t>cosas están</a:t>
            </a:r>
            <a:r>
              <a:rPr lang="es-ES" altLang="es-CL">
                <a:latin typeface="Consolas" panose="020B0609020204030204" pitchFamily="49" charset="0"/>
              </a:rPr>
              <a:t> llenas de mi alma emerges de las </a:t>
            </a:r>
            <a:r>
              <a:rPr lang="es-ES" altLang="es-CL">
                <a:highlight>
                  <a:srgbClr val="00FF00"/>
                </a:highlight>
                <a:latin typeface="Consolas" panose="020B0609020204030204" pitchFamily="49" charset="0"/>
              </a:rPr>
              <a:t>cosas llena</a:t>
            </a:r>
          </a:p>
        </p:txBody>
      </p:sp>
      <p:cxnSp>
        <p:nvCxnSpPr>
          <p:cNvPr id="6" name="Conector recto de flecha 5">
            <a:extLst>
              <a:ext uri="{FF2B5EF4-FFF2-40B4-BE49-F238E27FC236}">
                <a16:creationId xmlns:a16="http://schemas.microsoft.com/office/drawing/2014/main" id="{E1A3EBCB-B06A-4E57-88FD-3DEAF2F9C0E3}"/>
              </a:ext>
            </a:extLst>
          </p:cNvPr>
          <p:cNvCxnSpPr/>
          <p:nvPr/>
        </p:nvCxnSpPr>
        <p:spPr>
          <a:xfrm flipV="1">
            <a:off x="4090737" y="1892968"/>
            <a:ext cx="1331495" cy="6416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CB8A68FF-5834-4FA6-87DA-117A45DE47AD}"/>
              </a:ext>
            </a:extLst>
          </p:cNvPr>
          <p:cNvCxnSpPr/>
          <p:nvPr/>
        </p:nvCxnSpPr>
        <p:spPr>
          <a:xfrm>
            <a:off x="4106779" y="2550695"/>
            <a:ext cx="1427747" cy="481263"/>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123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A86D3BC-5F5D-40F3-921B-4E124A755585}"/>
              </a:ext>
            </a:extLst>
          </p:cNvPr>
          <p:cNvSpPr txBox="1"/>
          <p:nvPr/>
        </p:nvSpPr>
        <p:spPr>
          <a:xfrm>
            <a:off x="2886891" y="1841862"/>
            <a:ext cx="9143999" cy="3970318"/>
          </a:xfrm>
          <a:prstGeom prst="rect">
            <a:avLst/>
          </a:prstGeom>
          <a:noFill/>
        </p:spPr>
        <p:txBody>
          <a:bodyPr wrap="square" rtlCol="0">
            <a:spAutoFit/>
          </a:bodyPr>
          <a:lstStyle/>
          <a:p>
            <a:pPr marL="514350" indent="-514350">
              <a:buFont typeface="+mj-lt"/>
              <a:buAutoNum type="arabicPeriod"/>
            </a:pPr>
            <a:r>
              <a:rPr lang="es-CL" sz="3600">
                <a:latin typeface="Times New Roman" panose="02020603050405020304" pitchFamily="18" charset="0"/>
                <a:cs typeface="Times New Roman" panose="02020603050405020304" pitchFamily="18" charset="0"/>
              </a:rPr>
              <a:t>¿Qué es un genoma?</a:t>
            </a: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¿Por qué nos interesa “decifrarlo”?</a:t>
            </a:r>
            <a:endParaRPr lang="es-MX" sz="3600">
              <a:latin typeface="Times New Roman" panose="02020603050405020304" pitchFamily="18" charset="0"/>
              <a:cs typeface="Times New Roman" panose="02020603050405020304" pitchFamily="18" charset="0"/>
            </a:endParaRP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¿Cómo podemos decifrarlo?</a:t>
            </a:r>
          </a:p>
          <a:p>
            <a:pPr marL="514350" indent="-514350">
              <a:buFont typeface="+mj-lt"/>
              <a:buAutoNum type="arabicPeriod"/>
            </a:pPr>
            <a:endParaRPr lang="es-CL"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s-CL" sz="3600">
                <a:latin typeface="Times New Roman" panose="02020603050405020304" pitchFamily="18" charset="0"/>
                <a:cs typeface="Times New Roman" panose="02020603050405020304" pitchFamily="18" charset="0"/>
              </a:rPr>
              <a:t>Decifrarlo ¿responde a nuestro objetivo?</a:t>
            </a:r>
          </a:p>
        </p:txBody>
      </p:sp>
      <p:sp>
        <p:nvSpPr>
          <p:cNvPr id="5" name="CuadroTexto 4">
            <a:extLst>
              <a:ext uri="{FF2B5EF4-FFF2-40B4-BE49-F238E27FC236}">
                <a16:creationId xmlns:a16="http://schemas.microsoft.com/office/drawing/2014/main" id="{3DFB50E4-2A04-4AA6-9E4F-0F33E5539EB8}"/>
              </a:ext>
            </a:extLst>
          </p:cNvPr>
          <p:cNvSpPr txBox="1"/>
          <p:nvPr/>
        </p:nvSpPr>
        <p:spPr>
          <a:xfrm>
            <a:off x="1933302" y="613954"/>
            <a:ext cx="6934591" cy="646331"/>
          </a:xfrm>
          <a:prstGeom prst="rect">
            <a:avLst/>
          </a:prstGeom>
          <a:noFill/>
        </p:spPr>
        <p:txBody>
          <a:bodyPr wrap="none" rtlCol="0">
            <a:spAutoFit/>
          </a:bodyPr>
          <a:lstStyle/>
          <a:p>
            <a:r>
              <a:rPr lang="es-CL" sz="3600" b="1">
                <a:latin typeface="Times New Roman" panose="02020603050405020304" pitchFamily="18" charset="0"/>
                <a:cs typeface="Times New Roman" panose="02020603050405020304" pitchFamily="18" charset="0"/>
              </a:rPr>
              <a:t>Necesitamos aclarar algunas cosas</a:t>
            </a:r>
            <a:endParaRPr lang="es-MX" sz="3600" b="1">
              <a:latin typeface="Times New Roman" panose="02020603050405020304" pitchFamily="18" charset="0"/>
              <a:cs typeface="Times New Roman" panose="02020603050405020304" pitchFamily="18" charset="0"/>
            </a:endParaRPr>
          </a:p>
        </p:txBody>
      </p:sp>
      <p:pic>
        <p:nvPicPr>
          <p:cNvPr id="7" name="Imagen 6" descr="Imagen que contiene dibujo&#10;&#10;Descripción generada automáticamente">
            <a:extLst>
              <a:ext uri="{FF2B5EF4-FFF2-40B4-BE49-F238E27FC236}">
                <a16:creationId xmlns:a16="http://schemas.microsoft.com/office/drawing/2014/main" id="{FE7CF36B-66BA-4F63-935C-1727854913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45" b="92101" l="10000" r="90000">
                        <a14:foregroundMark x1="46700" y1="8571" x2="51900" y2="33782"/>
                        <a14:foregroundMark x1="51900" y1="33782" x2="48400" y2="10084"/>
                        <a14:foregroundMark x1="48400" y1="22353" x2="50200" y2="54118"/>
                        <a14:foregroundMark x1="50200" y1="54118" x2="77600" y2="81345"/>
                        <a14:foregroundMark x1="78900" y1="92101" x2="72900" y2="91429"/>
                        <a14:foregroundMark x1="72900" y1="69076" x2="66000" y2="66218"/>
                        <a14:foregroundMark x1="75900" y1="67731" x2="75400" y2="65546"/>
                        <a14:foregroundMark x1="49300" y1="3529" x2="47600" y2="1345"/>
                        <a14:backgroundMark x1="68600" y1="10084" x2="71200" y2="39496"/>
                        <a14:backgroundMark x1="71200" y1="39496" x2="85700" y2="54622"/>
                        <a14:backgroundMark x1="85700" y1="54622" x2="92600" y2="30252"/>
                        <a14:backgroundMark x1="92600" y1="30252" x2="83700" y2="8571"/>
                        <a14:backgroundMark x1="83700" y1="8571" x2="80100" y2="8571"/>
                        <a14:backgroundMark x1="11600" y1="8571" x2="9000" y2="71261"/>
                      </a14:backgroundRemoval>
                    </a14:imgEffect>
                  </a14:imgLayer>
                </a14:imgProps>
              </a:ext>
              <a:ext uri="{837473B0-CC2E-450A-ABE3-18F120FF3D39}">
                <a1611:picAttrSrcUrl xmlns:a1611="http://schemas.microsoft.com/office/drawing/2016/11/main" r:id="rId4"/>
              </a:ext>
            </a:extLst>
          </a:blip>
          <a:stretch>
            <a:fillRect/>
          </a:stretch>
        </p:blipFill>
        <p:spPr>
          <a:xfrm>
            <a:off x="0" y="1292942"/>
            <a:ext cx="3048000" cy="1813560"/>
          </a:xfrm>
          <a:prstGeom prst="rect">
            <a:avLst/>
          </a:prstGeom>
        </p:spPr>
      </p:pic>
    </p:spTree>
    <p:extLst>
      <p:ext uri="{BB962C8B-B14F-4D97-AF65-F5344CB8AC3E}">
        <p14:creationId xmlns:p14="http://schemas.microsoft.com/office/powerpoint/2010/main" val="338365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9 CuadroTexto">
            <a:extLst>
              <a:ext uri="{FF2B5EF4-FFF2-40B4-BE49-F238E27FC236}">
                <a16:creationId xmlns:a16="http://schemas.microsoft.com/office/drawing/2014/main" id="{8A96585A-3CDB-47DE-8CF2-4F913087FCE5}"/>
              </a:ext>
            </a:extLst>
          </p:cNvPr>
          <p:cNvSpPr txBox="1">
            <a:spLocks noChangeArrowheads="1"/>
          </p:cNvSpPr>
          <p:nvPr/>
        </p:nvSpPr>
        <p:spPr bwMode="auto">
          <a:xfrm>
            <a:off x="1881189" y="4108196"/>
            <a:ext cx="976537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1: </a:t>
            </a:r>
            <a:r>
              <a:rPr lang="es-ES" altLang="es-CL" sz="2000">
                <a:latin typeface="Arial" panose="020B0604020202020204" pitchFamily="34" charset="0"/>
              </a:rPr>
              <a:t>Como todas las cosas están llenas de mi alma emerges de las cosas llena del alma mía</a:t>
            </a:r>
          </a:p>
        </p:txBody>
      </p:sp>
      <p:sp>
        <p:nvSpPr>
          <p:cNvPr id="25603" name="11 CuadroTexto">
            <a:extLst>
              <a:ext uri="{FF2B5EF4-FFF2-40B4-BE49-F238E27FC236}">
                <a16:creationId xmlns:a16="http://schemas.microsoft.com/office/drawing/2014/main" id="{FB1D289F-426F-490D-ABD2-992BCD281E15}"/>
              </a:ext>
            </a:extLst>
          </p:cNvPr>
          <p:cNvSpPr txBox="1">
            <a:spLocks noChangeArrowheads="1"/>
          </p:cNvSpPr>
          <p:nvPr/>
        </p:nvSpPr>
        <p:spPr bwMode="auto">
          <a:xfrm>
            <a:off x="1881189" y="4959096"/>
            <a:ext cx="95407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2</a:t>
            </a:r>
            <a:r>
              <a:rPr lang="es-ES" altLang="es-CL" sz="2000">
                <a:latin typeface="Arial" panose="020B0604020202020204" pitchFamily="34" charset="0"/>
              </a:rPr>
              <a:t>: Como todas  las cosas están llenas de mi alma emerges de las cosas están llenas de mi alma emerges de las cosas llena del alma mía</a:t>
            </a:r>
          </a:p>
        </p:txBody>
      </p:sp>
      <p:sp>
        <p:nvSpPr>
          <p:cNvPr id="25604" name="12 CuadroTexto">
            <a:extLst>
              <a:ext uri="{FF2B5EF4-FFF2-40B4-BE49-F238E27FC236}">
                <a16:creationId xmlns:a16="http://schemas.microsoft.com/office/drawing/2014/main" id="{9C22543A-185C-4813-B72B-1F801C8B40EE}"/>
              </a:ext>
            </a:extLst>
          </p:cNvPr>
          <p:cNvSpPr txBox="1">
            <a:spLocks noChangeArrowheads="1"/>
          </p:cNvSpPr>
          <p:nvPr/>
        </p:nvSpPr>
        <p:spPr bwMode="auto">
          <a:xfrm>
            <a:off x="1881189" y="5802476"/>
            <a:ext cx="1003809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2000" b="1">
                <a:latin typeface="Arial" panose="020B0604020202020204" pitchFamily="34" charset="0"/>
              </a:rPr>
              <a:t>Opción 3: </a:t>
            </a:r>
            <a:r>
              <a:rPr lang="es-ES" altLang="es-CL" sz="2000">
                <a:latin typeface="Arial" panose="020B0604020202020204" pitchFamily="34" charset="0"/>
              </a:rPr>
              <a:t>Como todas  las cosas están llenas de mi alma emerges de las cosas están llenas de mi alma emerges de las cosas están llenas de mi alma emerges de las cosas …….</a:t>
            </a:r>
          </a:p>
        </p:txBody>
      </p:sp>
      <p:sp>
        <p:nvSpPr>
          <p:cNvPr id="25605" name="22 CuadroTexto">
            <a:extLst>
              <a:ext uri="{FF2B5EF4-FFF2-40B4-BE49-F238E27FC236}">
                <a16:creationId xmlns:a16="http://schemas.microsoft.com/office/drawing/2014/main" id="{7A90087B-A352-4204-9096-AE6398268B6C}"/>
              </a:ext>
            </a:extLst>
          </p:cNvPr>
          <p:cNvSpPr txBox="1">
            <a:spLocks noChangeArrowheads="1"/>
          </p:cNvSpPr>
          <p:nvPr/>
        </p:nvSpPr>
        <p:spPr bwMode="auto">
          <a:xfrm>
            <a:off x="1650916" y="1231731"/>
            <a:ext cx="907256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500">
                <a:latin typeface="Consolas" panose="020B0609020204030204" pitchFamily="49" charset="0"/>
              </a:rPr>
              <a:t>                                                                            alma mía</a:t>
            </a:r>
          </a:p>
          <a:p>
            <a:pPr eaLnBrk="1" hangingPunct="1">
              <a:spcBef>
                <a:spcPct val="0"/>
              </a:spcBef>
              <a:buFontTx/>
              <a:buNone/>
            </a:pPr>
            <a:r>
              <a:rPr lang="es-CL" altLang="es-CL" sz="1500">
                <a:latin typeface="Consolas" panose="020B0609020204030204" pitchFamily="49" charset="0"/>
              </a:rPr>
              <a:t>                                                                        del alma</a:t>
            </a:r>
          </a:p>
          <a:p>
            <a:pPr eaLnBrk="1" hangingPunct="1">
              <a:spcBef>
                <a:spcPct val="0"/>
              </a:spcBef>
              <a:buFontTx/>
              <a:buNone/>
            </a:pPr>
            <a:r>
              <a:rPr lang="es-CL" altLang="es-CL" sz="1500">
                <a:latin typeface="Consolas" panose="020B0609020204030204" pitchFamily="49" charset="0"/>
              </a:rPr>
              <a:t>                                                                  llena del</a:t>
            </a:r>
          </a:p>
          <a:p>
            <a:pPr eaLnBrk="1" hangingPunct="1">
              <a:spcBef>
                <a:spcPct val="0"/>
              </a:spcBef>
              <a:buFontTx/>
              <a:buNone/>
            </a:pPr>
            <a:r>
              <a:rPr lang="es-CL" altLang="es-CL" sz="1500">
                <a:latin typeface="Consolas" panose="020B0609020204030204" pitchFamily="49" charset="0"/>
              </a:rPr>
              <a:t>                                                            </a:t>
            </a:r>
            <a:r>
              <a:rPr lang="es-CL" altLang="es-CL" sz="1500" b="1">
                <a:latin typeface="Consolas" panose="020B0609020204030204" pitchFamily="49" charset="0"/>
              </a:rPr>
              <a:t>cosas</a:t>
            </a:r>
            <a:r>
              <a:rPr lang="es-CL" altLang="es-CL" sz="1500">
                <a:latin typeface="Consolas" panose="020B0609020204030204" pitchFamily="49" charset="0"/>
              </a:rPr>
              <a:t> llena</a:t>
            </a: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Como todas las </a:t>
            </a:r>
            <a:r>
              <a:rPr lang="es-CL" altLang="es-CL" sz="1500" b="1">
                <a:highlight>
                  <a:srgbClr val="00FF00"/>
                </a:highlight>
                <a:latin typeface="Consolas" panose="020B0609020204030204" pitchFamily="49" charset="0"/>
              </a:rPr>
              <a:t>cosas</a:t>
            </a:r>
            <a:r>
              <a:rPr lang="es-CL" altLang="es-CL" sz="1500">
                <a:latin typeface="Consolas" panose="020B0609020204030204" pitchFamily="49" charset="0"/>
              </a:rPr>
              <a:t> están llenas de mi alma emerges de las </a:t>
            </a:r>
            <a:r>
              <a:rPr lang="es-CL" altLang="es-CL" sz="1500" b="1">
                <a:highlight>
                  <a:srgbClr val="00FF00"/>
                </a:highlight>
                <a:latin typeface="Consolas" panose="020B0609020204030204" pitchFamily="49" charset="0"/>
              </a:rPr>
              <a:t>cosas</a:t>
            </a:r>
            <a:endParaRPr lang="es-CL" altLang="es-CL" sz="1500">
              <a:highlight>
                <a:srgbClr val="00FF00"/>
              </a:highlight>
              <a:latin typeface="Consolas" panose="020B0609020204030204" pitchFamily="49" charset="0"/>
            </a:endParaRPr>
          </a:p>
          <a:p>
            <a:pPr eaLnBrk="1" hangingPunct="1">
              <a:spcBef>
                <a:spcPct val="0"/>
              </a:spcBef>
              <a:buFontTx/>
              <a:buNone/>
            </a:pPr>
            <a:endParaRPr lang="es-CL" altLang="es-CL" sz="1500">
              <a:latin typeface="Consolas" panose="020B0609020204030204" pitchFamily="49" charset="0"/>
            </a:endParaRPr>
          </a:p>
          <a:p>
            <a:pPr eaLnBrk="1" hangingPunct="1">
              <a:spcBef>
                <a:spcPct val="0"/>
              </a:spcBef>
              <a:buFontTx/>
              <a:buNone/>
            </a:pPr>
            <a:r>
              <a:rPr lang="es-CL" altLang="es-CL" sz="1500">
                <a:latin typeface="Consolas" panose="020B0609020204030204" pitchFamily="49" charset="0"/>
              </a:rPr>
              <a:t>                                                            </a:t>
            </a:r>
            <a:r>
              <a:rPr lang="es-CL" altLang="es-CL" sz="1500" b="1">
                <a:latin typeface="Consolas" panose="020B0609020204030204" pitchFamily="49" charset="0"/>
              </a:rPr>
              <a:t>cosas</a:t>
            </a:r>
            <a:r>
              <a:rPr lang="es-CL" altLang="es-CL" sz="1500">
                <a:latin typeface="Consolas" panose="020B0609020204030204" pitchFamily="49" charset="0"/>
              </a:rPr>
              <a:t> están</a:t>
            </a:r>
          </a:p>
          <a:p>
            <a:pPr eaLnBrk="1" hangingPunct="1">
              <a:spcBef>
                <a:spcPct val="0"/>
              </a:spcBef>
              <a:buFontTx/>
              <a:buNone/>
            </a:pPr>
            <a:r>
              <a:rPr lang="es-CL" altLang="es-CL" sz="1500">
                <a:latin typeface="Consolas" panose="020B0609020204030204" pitchFamily="49" charset="0"/>
              </a:rPr>
              <a:t>                                                                  están llenas </a:t>
            </a:r>
          </a:p>
        </p:txBody>
      </p:sp>
      <p:cxnSp>
        <p:nvCxnSpPr>
          <p:cNvPr id="26" name="10 Forma">
            <a:extLst>
              <a:ext uri="{FF2B5EF4-FFF2-40B4-BE49-F238E27FC236}">
                <a16:creationId xmlns:a16="http://schemas.microsoft.com/office/drawing/2014/main" id="{A7240CF3-E8FE-4B3E-A258-747CEA56A914}"/>
              </a:ext>
            </a:extLst>
          </p:cNvPr>
          <p:cNvCxnSpPr>
            <a:cxnSpLocks/>
          </p:cNvCxnSpPr>
          <p:nvPr/>
        </p:nvCxnSpPr>
        <p:spPr>
          <a:xfrm rot="5400000" flipH="1">
            <a:off x="7017033" y="1003499"/>
            <a:ext cx="500062" cy="4579200"/>
          </a:xfrm>
          <a:prstGeom prst="bentConnector4">
            <a:avLst>
              <a:gd name="adj1" fmla="val -45817"/>
              <a:gd name="adj2" fmla="val 100023"/>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5607" name="1 CuadroTexto">
            <a:extLst>
              <a:ext uri="{FF2B5EF4-FFF2-40B4-BE49-F238E27FC236}">
                <a16:creationId xmlns:a16="http://schemas.microsoft.com/office/drawing/2014/main" id="{A63D00BD-7134-4C63-AD88-8130745B8194}"/>
              </a:ext>
            </a:extLst>
          </p:cNvPr>
          <p:cNvSpPr txBox="1">
            <a:spLocks noChangeArrowheads="1"/>
          </p:cNvSpPr>
          <p:nvPr/>
        </p:nvSpPr>
        <p:spPr bwMode="auto">
          <a:xfrm>
            <a:off x="464052" y="141942"/>
            <a:ext cx="57230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b="1">
                <a:latin typeface="Times New Roman" panose="02020603050405020304" pitchFamily="18" charset="0"/>
                <a:cs typeface="Times New Roman" panose="02020603050405020304" pitchFamily="18" charset="0"/>
              </a:rPr>
              <a:t>¿Si fragmento cada 2 palabras?</a:t>
            </a:r>
          </a:p>
        </p:txBody>
      </p:sp>
      <p:sp>
        <p:nvSpPr>
          <p:cNvPr id="5" name="Rectángulo 4">
            <a:extLst>
              <a:ext uri="{FF2B5EF4-FFF2-40B4-BE49-F238E27FC236}">
                <a16:creationId xmlns:a16="http://schemas.microsoft.com/office/drawing/2014/main" id="{68AE0601-BE26-4554-919F-5A8A3EE5452E}"/>
              </a:ext>
            </a:extLst>
          </p:cNvPr>
          <p:cNvSpPr/>
          <p:nvPr/>
        </p:nvSpPr>
        <p:spPr>
          <a:xfrm>
            <a:off x="492878" y="730390"/>
            <a:ext cx="10048206" cy="369332"/>
          </a:xfrm>
          <a:prstGeom prst="rect">
            <a:avLst/>
          </a:prstGeom>
        </p:spPr>
        <p:txBody>
          <a:bodyPr wrap="square">
            <a:spAutoFit/>
          </a:bodyPr>
          <a:lstStyle/>
          <a:p>
            <a:pPr>
              <a:spcBef>
                <a:spcPct val="0"/>
              </a:spcBef>
            </a:pPr>
            <a:r>
              <a:rPr lang="es-ES" altLang="es-CL">
                <a:latin typeface="Consolas" panose="020B0609020204030204" pitchFamily="49" charset="0"/>
              </a:rPr>
              <a:t>como todas las </a:t>
            </a:r>
            <a:r>
              <a:rPr lang="es-ES" altLang="es-CL">
                <a:highlight>
                  <a:srgbClr val="00FF00"/>
                </a:highlight>
                <a:latin typeface="Consolas" panose="020B0609020204030204" pitchFamily="49" charset="0"/>
              </a:rPr>
              <a:t>cosas están</a:t>
            </a:r>
            <a:r>
              <a:rPr lang="es-ES" altLang="es-CL">
                <a:latin typeface="Consolas" panose="020B0609020204030204" pitchFamily="49" charset="0"/>
              </a:rPr>
              <a:t> llenas de mi alma emerges de las </a:t>
            </a:r>
            <a:r>
              <a:rPr lang="es-ES" altLang="es-CL">
                <a:highlight>
                  <a:srgbClr val="00FF00"/>
                </a:highlight>
                <a:latin typeface="Consolas" panose="020B0609020204030204" pitchFamily="49" charset="0"/>
              </a:rPr>
              <a:t>cosas llena</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2684461"/>
            <a:ext cx="93599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las cosas están</a:t>
            </a: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llenas de mi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FontTx/>
              <a:buNone/>
            </a:pPr>
            <a:r>
              <a:rPr lang="es-ES" altLang="es-CL" sz="1800">
                <a:latin typeface="Consolas" panose="020B0609020204030204" pitchFamily="49" charset="0"/>
              </a:rPr>
              <a:t>                                        </a:t>
            </a:r>
            <a:r>
              <a:rPr lang="es-ES" altLang="es-CL" sz="1800">
                <a:highlight>
                  <a:srgbClr val="00B0F0"/>
                </a:highlight>
                <a:latin typeface="Consolas" panose="020B0609020204030204" pitchFamily="49" charset="0"/>
              </a:rPr>
              <a:t>alma emerges de</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como todas las cosas están llenas de mi alma emerges de las cosas</a:t>
            </a: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p:nvPr/>
        </p:nvCxnSpPr>
        <p:spPr>
          <a:xfrm>
            <a:off x="2893928" y="3532185"/>
            <a:ext cx="0" cy="2673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p:nvPr/>
        </p:nvCxnSpPr>
        <p:spPr>
          <a:xfrm>
            <a:off x="3574966" y="3892547"/>
            <a:ext cx="0" cy="2312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p:nvPr/>
        </p:nvCxnSpPr>
        <p:spPr>
          <a:xfrm>
            <a:off x="4148053" y="4179885"/>
            <a:ext cx="0" cy="202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1795460"/>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10" name="1 Rectángulo">
            <a:extLst>
              <a:ext uri="{FF2B5EF4-FFF2-40B4-BE49-F238E27FC236}">
                <a16:creationId xmlns:a16="http://schemas.microsoft.com/office/drawing/2014/main" id="{DA01582D-8A0C-485E-AAF4-F2C27C05822A}"/>
              </a:ext>
            </a:extLst>
          </p:cNvPr>
          <p:cNvSpPr>
            <a:spLocks noChangeArrowheads="1"/>
          </p:cNvSpPr>
          <p:nvPr/>
        </p:nvSpPr>
        <p:spPr bwMode="auto">
          <a:xfrm>
            <a:off x="1779587" y="267492"/>
            <a:ext cx="8632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B0F0"/>
                </a:highlight>
                <a:latin typeface="Consolas" panose="020B0609020204030204" pitchFamily="49" charset="0"/>
              </a:rPr>
              <a:t>como todas las cosas están llenas de mi alma emerges de las cosas…</a:t>
            </a:r>
          </a:p>
        </p:txBody>
      </p:sp>
      <p:grpSp>
        <p:nvGrpSpPr>
          <p:cNvPr id="5" name="Grupo 4">
            <a:extLst>
              <a:ext uri="{FF2B5EF4-FFF2-40B4-BE49-F238E27FC236}">
                <a16:creationId xmlns:a16="http://schemas.microsoft.com/office/drawing/2014/main" id="{1B9F410E-6BD5-4EFE-BB8E-86B707120E1A}"/>
              </a:ext>
            </a:extLst>
          </p:cNvPr>
          <p:cNvGrpSpPr/>
          <p:nvPr/>
        </p:nvGrpSpPr>
        <p:grpSpPr>
          <a:xfrm>
            <a:off x="2438400" y="267492"/>
            <a:ext cx="6890084" cy="923925"/>
            <a:chOff x="2438400" y="267492"/>
            <a:chExt cx="6890084" cy="923925"/>
          </a:xfrm>
        </p:grpSpPr>
        <p:cxnSp>
          <p:nvCxnSpPr>
            <p:cNvPr id="3" name="Conector recto 2">
              <a:extLst>
                <a:ext uri="{FF2B5EF4-FFF2-40B4-BE49-F238E27FC236}">
                  <a16:creationId xmlns:a16="http://schemas.microsoft.com/office/drawing/2014/main" id="{317465F2-6366-4695-BDEB-94B3CE63320A}"/>
                </a:ext>
              </a:extLst>
            </p:cNvPr>
            <p:cNvCxnSpPr/>
            <p:nvPr/>
          </p:nvCxnSpPr>
          <p:spPr>
            <a:xfrm>
              <a:off x="2438400"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92CD2AD-2D00-4C80-A47E-4EADB38C4E3D}"/>
                </a:ext>
              </a:extLst>
            </p:cNvPr>
            <p:cNvCxnSpPr/>
            <p:nvPr/>
          </p:nvCxnSpPr>
          <p:spPr>
            <a:xfrm>
              <a:off x="3184358"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D9B2793-4493-49DF-A4CE-0A56859F1438}"/>
                </a:ext>
              </a:extLst>
            </p:cNvPr>
            <p:cNvCxnSpPr/>
            <p:nvPr/>
          </p:nvCxnSpPr>
          <p:spPr>
            <a:xfrm>
              <a:off x="5197642"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50CD8C25-1BC1-42A9-A1F3-C0F428B377D5}"/>
                </a:ext>
              </a:extLst>
            </p:cNvPr>
            <p:cNvCxnSpPr/>
            <p:nvPr/>
          </p:nvCxnSpPr>
          <p:spPr>
            <a:xfrm>
              <a:off x="6833937"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668D46-48CF-4256-8475-FDDCE2EDB983}"/>
                </a:ext>
              </a:extLst>
            </p:cNvPr>
            <p:cNvCxnSpPr/>
            <p:nvPr/>
          </p:nvCxnSpPr>
          <p:spPr>
            <a:xfrm>
              <a:off x="8823158" y="81722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0332715-5EE1-4AA7-A0F5-DBE8C50A3F03}"/>
                </a:ext>
              </a:extLst>
            </p:cNvPr>
            <p:cNvCxnSpPr/>
            <p:nvPr/>
          </p:nvCxnSpPr>
          <p:spPr>
            <a:xfrm>
              <a:off x="4435642"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4B3F1B7F-CA9A-454B-A321-992CE0E42236}"/>
                </a:ext>
              </a:extLst>
            </p:cNvPr>
            <p:cNvCxnSpPr/>
            <p:nvPr/>
          </p:nvCxnSpPr>
          <p:spPr>
            <a:xfrm>
              <a:off x="6440905"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0225B8A-3830-4492-9FCE-22F34C785A96}"/>
                </a:ext>
              </a:extLst>
            </p:cNvPr>
            <p:cNvCxnSpPr/>
            <p:nvPr/>
          </p:nvCxnSpPr>
          <p:spPr>
            <a:xfrm>
              <a:off x="8446168"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35B2236-C053-434B-8EA7-2EC86D7415BE}"/>
                </a:ext>
              </a:extLst>
            </p:cNvPr>
            <p:cNvCxnSpPr/>
            <p:nvPr/>
          </p:nvCxnSpPr>
          <p:spPr>
            <a:xfrm>
              <a:off x="3697705"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050C7B7-2BCD-42D8-81CC-53016376F1BB}"/>
                </a:ext>
              </a:extLst>
            </p:cNvPr>
            <p:cNvCxnSpPr/>
            <p:nvPr/>
          </p:nvCxnSpPr>
          <p:spPr>
            <a:xfrm>
              <a:off x="6063916"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F4877987-D5A3-4CFD-AFE9-C582848DDA1D}"/>
                </a:ext>
              </a:extLst>
            </p:cNvPr>
            <p:cNvCxnSpPr/>
            <p:nvPr/>
          </p:nvCxnSpPr>
          <p:spPr>
            <a:xfrm>
              <a:off x="7451558"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236D79CB-C221-4DAA-9F04-3F7E368947CC}"/>
                </a:ext>
              </a:extLst>
            </p:cNvPr>
            <p:cNvCxnSpPr/>
            <p:nvPr/>
          </p:nvCxnSpPr>
          <p:spPr>
            <a:xfrm>
              <a:off x="9328484"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2009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CuadroTexto">
            <a:extLst>
              <a:ext uri="{FF2B5EF4-FFF2-40B4-BE49-F238E27FC236}">
                <a16:creationId xmlns:a16="http://schemas.microsoft.com/office/drawing/2014/main" id="{8B00FBDB-7444-4F91-9C44-3BB97B6AD556}"/>
              </a:ext>
            </a:extLst>
          </p:cNvPr>
          <p:cNvSpPr txBox="1">
            <a:spLocks noChangeArrowheads="1"/>
          </p:cNvSpPr>
          <p:nvPr/>
        </p:nvSpPr>
        <p:spPr bwMode="auto">
          <a:xfrm>
            <a:off x="1920791" y="2090907"/>
            <a:ext cx="93599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None/>
            </a:pPr>
            <a:r>
              <a:rPr lang="es-ES" altLang="es-CL" sz="1800">
                <a:latin typeface="Consolas" panose="020B0609020204030204" pitchFamily="49" charset="0"/>
              </a:rPr>
              <a:t>como todas las cosas</a:t>
            </a:r>
          </a:p>
          <a:p>
            <a:pPr eaLnBrk="1" hangingPunct="1">
              <a:spcBef>
                <a:spcPct val="0"/>
              </a:spcBef>
              <a:buFontTx/>
              <a:buNone/>
            </a:pPr>
            <a:r>
              <a:rPr lang="es-ES" altLang="es-CL" sz="1800">
                <a:latin typeface="Consolas" panose="020B0609020204030204" pitchFamily="49" charset="0"/>
              </a:rPr>
              <a:t>                                        </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cosas están llenas de</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de mi alma emerges</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emerges de las cosas</a:t>
            </a:r>
          </a:p>
          <a:p>
            <a:pPr eaLnBrk="1" hangingPunct="1">
              <a:spcBef>
                <a:spcPct val="0"/>
              </a:spcBef>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4" name="3 Conector recto de flecha">
            <a:extLst>
              <a:ext uri="{FF2B5EF4-FFF2-40B4-BE49-F238E27FC236}">
                <a16:creationId xmlns:a16="http://schemas.microsoft.com/office/drawing/2014/main" id="{D87DDA82-A27F-4DDD-AD57-C0493B05B295}"/>
              </a:ext>
            </a:extLst>
          </p:cNvPr>
          <p:cNvCxnSpPr>
            <a:cxnSpLocks/>
          </p:cNvCxnSpPr>
          <p:nvPr/>
        </p:nvCxnSpPr>
        <p:spPr>
          <a:xfrm>
            <a:off x="2893928" y="2938631"/>
            <a:ext cx="0" cy="1248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de flecha">
            <a:extLst>
              <a:ext uri="{FF2B5EF4-FFF2-40B4-BE49-F238E27FC236}">
                <a16:creationId xmlns:a16="http://schemas.microsoft.com/office/drawing/2014/main" id="{C7743E6A-501A-41DC-BE29-957C6B8035FE}"/>
              </a:ext>
            </a:extLst>
          </p:cNvPr>
          <p:cNvCxnSpPr>
            <a:cxnSpLocks/>
          </p:cNvCxnSpPr>
          <p:nvPr/>
        </p:nvCxnSpPr>
        <p:spPr>
          <a:xfrm>
            <a:off x="5018755" y="3499600"/>
            <a:ext cx="0" cy="1794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a:cxnSpLocks/>
          </p:cNvCxnSpPr>
          <p:nvPr/>
        </p:nvCxnSpPr>
        <p:spPr>
          <a:xfrm>
            <a:off x="6753976" y="4447344"/>
            <a:ext cx="0" cy="1343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a:extLst>
              <a:ext uri="{FF2B5EF4-FFF2-40B4-BE49-F238E27FC236}">
                <a16:creationId xmlns:a16="http://schemas.microsoft.com/office/drawing/2014/main" id="{E8E38CE2-2CB1-43B7-9100-B181E63C1D15}"/>
              </a:ext>
            </a:extLst>
          </p:cNvPr>
          <p:cNvSpPr txBox="1"/>
          <p:nvPr/>
        </p:nvSpPr>
        <p:spPr>
          <a:xfrm>
            <a:off x="1843004" y="1201906"/>
            <a:ext cx="8969375" cy="647700"/>
          </a:xfrm>
          <a:prstGeom prst="rect">
            <a:avLst/>
          </a:prstGeom>
          <a:noFill/>
        </p:spPr>
        <p:txBody>
          <a:bodyPr wrap="none">
            <a:spAutoFit/>
          </a:bodyPr>
          <a:lstStyle/>
          <a:p>
            <a:pPr>
              <a:defRPr/>
            </a:pPr>
            <a:r>
              <a:rPr lang="es-CL" b="1">
                <a:effectLst>
                  <a:outerShdw blurRad="38100" dist="38100" dir="2700000" algn="tl">
                    <a:srgbClr val="000000">
                      <a:alpha val="43137"/>
                    </a:srgbClr>
                  </a:outerShdw>
                </a:effectLst>
                <a:latin typeface="Arial" charset="0"/>
              </a:rPr>
              <a:t>Proceso: </a:t>
            </a:r>
            <a:r>
              <a:rPr lang="es-CL">
                <a:latin typeface="Arial" charset="0"/>
              </a:rPr>
              <a:t>Ordenar las piezas o reads siguiendo el «</a:t>
            </a:r>
            <a:r>
              <a:rPr lang="es-CL" b="1">
                <a:latin typeface="Arial" charset="0"/>
              </a:rPr>
              <a:t>sobrelapamiento</a:t>
            </a:r>
            <a:r>
              <a:rPr lang="es-CL">
                <a:latin typeface="Arial" charset="0"/>
              </a:rPr>
              <a:t>» (</a:t>
            </a:r>
            <a:r>
              <a:rPr lang="es-CL" b="1">
                <a:latin typeface="Arial" charset="0"/>
              </a:rPr>
              <a:t>overlapping)</a:t>
            </a:r>
          </a:p>
          <a:p>
            <a:pPr>
              <a:defRPr/>
            </a:pPr>
            <a:r>
              <a:rPr lang="es-CL" i="1">
                <a:latin typeface="Arial" charset="0"/>
              </a:rPr>
              <a:t>Ejemplo: Exijo como parámetro que al menos 2 palabras sean «</a:t>
            </a:r>
            <a:r>
              <a:rPr lang="es-CL" i="1">
                <a:solidFill>
                  <a:srgbClr val="FF0000"/>
                </a:solidFill>
                <a:latin typeface="Arial" charset="0"/>
              </a:rPr>
              <a:t>idénticas</a:t>
            </a:r>
            <a:r>
              <a:rPr lang="es-CL" i="1">
                <a:latin typeface="Arial" charset="0"/>
              </a:rPr>
              <a:t>»</a:t>
            </a:r>
          </a:p>
        </p:txBody>
      </p:sp>
      <p:sp>
        <p:nvSpPr>
          <p:cNvPr id="10" name="1 Rectángulo">
            <a:extLst>
              <a:ext uri="{FF2B5EF4-FFF2-40B4-BE49-F238E27FC236}">
                <a16:creationId xmlns:a16="http://schemas.microsoft.com/office/drawing/2014/main" id="{DA01582D-8A0C-485E-AAF4-F2C27C05822A}"/>
              </a:ext>
            </a:extLst>
          </p:cNvPr>
          <p:cNvSpPr>
            <a:spLocks noChangeArrowheads="1"/>
          </p:cNvSpPr>
          <p:nvPr/>
        </p:nvSpPr>
        <p:spPr bwMode="auto">
          <a:xfrm>
            <a:off x="1779587" y="267492"/>
            <a:ext cx="8632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     todas las cosas están llenas de mi alma emerges de las cosas…</a:t>
            </a:r>
          </a:p>
        </p:txBody>
      </p:sp>
      <p:cxnSp>
        <p:nvCxnSpPr>
          <p:cNvPr id="11" name="Conector recto 10">
            <a:extLst>
              <a:ext uri="{FF2B5EF4-FFF2-40B4-BE49-F238E27FC236}">
                <a16:creationId xmlns:a16="http://schemas.microsoft.com/office/drawing/2014/main" id="{06681380-8B9D-4E09-A96B-5F88E4EF4CC8}"/>
              </a:ext>
            </a:extLst>
          </p:cNvPr>
          <p:cNvCxnSpPr/>
          <p:nvPr/>
        </p:nvCxnSpPr>
        <p:spPr>
          <a:xfrm>
            <a:off x="2438400"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45A24A6-17A9-4A41-A349-6F8D1956D01D}"/>
              </a:ext>
            </a:extLst>
          </p:cNvPr>
          <p:cNvCxnSpPr/>
          <p:nvPr/>
        </p:nvCxnSpPr>
        <p:spPr>
          <a:xfrm>
            <a:off x="4435642"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836494D-97AC-4025-9244-105A4B972FF2}"/>
              </a:ext>
            </a:extLst>
          </p:cNvPr>
          <p:cNvCxnSpPr/>
          <p:nvPr/>
        </p:nvCxnSpPr>
        <p:spPr>
          <a:xfrm>
            <a:off x="6440905"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DE96FC4-AF7A-4518-8BBD-86531369EC29}"/>
              </a:ext>
            </a:extLst>
          </p:cNvPr>
          <p:cNvCxnSpPr/>
          <p:nvPr/>
        </p:nvCxnSpPr>
        <p:spPr>
          <a:xfrm>
            <a:off x="8446168" y="5722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501B7A4-6D3C-4EDD-9713-50DE183B8817}"/>
              </a:ext>
            </a:extLst>
          </p:cNvPr>
          <p:cNvCxnSpPr/>
          <p:nvPr/>
        </p:nvCxnSpPr>
        <p:spPr>
          <a:xfrm>
            <a:off x="3697705"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8EF9E03-A1CF-477C-BDCA-B49C05ADFD4B}"/>
              </a:ext>
            </a:extLst>
          </p:cNvPr>
          <p:cNvCxnSpPr/>
          <p:nvPr/>
        </p:nvCxnSpPr>
        <p:spPr>
          <a:xfrm>
            <a:off x="6063916"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7F1FBAE7-55FB-4657-801E-8B3AEEEAD4AB}"/>
              </a:ext>
            </a:extLst>
          </p:cNvPr>
          <p:cNvCxnSpPr/>
          <p:nvPr/>
        </p:nvCxnSpPr>
        <p:spPr>
          <a:xfrm>
            <a:off x="7451558"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AF5A3C0-C484-4484-95CF-0D8F3B05F91C}"/>
              </a:ext>
            </a:extLst>
          </p:cNvPr>
          <p:cNvCxnSpPr/>
          <p:nvPr/>
        </p:nvCxnSpPr>
        <p:spPr>
          <a:xfrm>
            <a:off x="9328484" y="267492"/>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8 Conector recto de flecha">
            <a:extLst>
              <a:ext uri="{FF2B5EF4-FFF2-40B4-BE49-F238E27FC236}">
                <a16:creationId xmlns:a16="http://schemas.microsoft.com/office/drawing/2014/main" id="{6F0FD8BE-0CDF-4EF0-AA53-EF025641E51B}"/>
              </a:ext>
            </a:extLst>
          </p:cNvPr>
          <p:cNvCxnSpPr>
            <a:cxnSpLocks/>
          </p:cNvCxnSpPr>
          <p:nvPr/>
        </p:nvCxnSpPr>
        <p:spPr>
          <a:xfrm>
            <a:off x="8799345" y="5506914"/>
            <a:ext cx="0" cy="92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2B58E96A-4CB2-4A0C-8921-9FF553DFC2FE}"/>
              </a:ext>
            </a:extLst>
          </p:cNvPr>
          <p:cNvSpPr txBox="1"/>
          <p:nvPr/>
        </p:nvSpPr>
        <p:spPr>
          <a:xfrm>
            <a:off x="9364659" y="5579897"/>
            <a:ext cx="2830514" cy="1015663"/>
          </a:xfrm>
          <a:prstGeom prst="rect">
            <a:avLst/>
          </a:prstGeom>
          <a:noFill/>
        </p:spPr>
        <p:txBody>
          <a:bodyPr wrap="square" rtlCol="0">
            <a:spAutoFit/>
          </a:bodyPr>
          <a:lstStyle/>
          <a:p>
            <a:pPr algn="ctr"/>
            <a:r>
              <a:rPr lang="es-CL" sz="2000">
                <a:effectLst>
                  <a:outerShdw blurRad="38100" dist="38100" dir="2700000" algn="tl">
                    <a:srgbClr val="000000">
                      <a:alpha val="43137"/>
                    </a:srgbClr>
                  </a:outerShdw>
                </a:effectLst>
              </a:rPr>
              <a:t>Nos quedamos con </a:t>
            </a:r>
          </a:p>
          <a:p>
            <a:pPr algn="ctr"/>
            <a:r>
              <a:rPr lang="es-CL" sz="2000">
                <a:effectLst>
                  <a:outerShdw blurRad="38100" dist="38100" dir="2700000" algn="tl">
                    <a:srgbClr val="000000">
                      <a:alpha val="43137"/>
                    </a:srgbClr>
                  </a:outerShdw>
                </a:effectLst>
              </a:rPr>
              <a:t>4 fragmentos !!</a:t>
            </a:r>
          </a:p>
          <a:p>
            <a:pPr algn="ctr"/>
            <a:r>
              <a:rPr lang="es-CL" sz="2000">
                <a:effectLst>
                  <a:outerShdw blurRad="38100" dist="38100" dir="2700000" algn="tl">
                    <a:srgbClr val="000000">
                      <a:alpha val="43137"/>
                    </a:srgbClr>
                  </a:outerShdw>
                </a:effectLst>
              </a:rPr>
              <a:t>(contigs)</a:t>
            </a:r>
            <a:endParaRPr lang="es-MX" sz="20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2135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IMG2">
            <a:extLst>
              <a:ext uri="{FF2B5EF4-FFF2-40B4-BE49-F238E27FC236}">
                <a16:creationId xmlns:a16="http://schemas.microsoft.com/office/drawing/2014/main" id="{8449336B-B711-4560-ABD2-44C401540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
            <a:ext cx="5410200" cy="2854325"/>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7" descr="IMG3">
            <a:extLst>
              <a:ext uri="{FF2B5EF4-FFF2-40B4-BE49-F238E27FC236}">
                <a16:creationId xmlns:a16="http://schemas.microsoft.com/office/drawing/2014/main" id="{EB9620E6-4CC7-469A-B46E-78513CD5B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950"/>
          <a:stretch>
            <a:fillRect/>
          </a:stretch>
        </p:blipFill>
        <p:spPr bwMode="auto">
          <a:xfrm>
            <a:off x="3962400" y="2941638"/>
            <a:ext cx="4876800" cy="244316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G4">
            <a:extLst>
              <a:ext uri="{FF2B5EF4-FFF2-40B4-BE49-F238E27FC236}">
                <a16:creationId xmlns:a16="http://schemas.microsoft.com/office/drawing/2014/main" id="{E0680E0C-83C5-4A85-B12B-74CA1437C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3083" b="2876"/>
          <a:stretch>
            <a:fillRect/>
          </a:stretch>
        </p:blipFill>
        <p:spPr bwMode="auto">
          <a:xfrm>
            <a:off x="3962400" y="5426076"/>
            <a:ext cx="5029200" cy="1431925"/>
          </a:xfrm>
          <a:prstGeom prst="rect">
            <a:avLst/>
          </a:prstGeom>
          <a:noFill/>
          <a:extLst>
            <a:ext uri="{909E8E84-426E-40DD-AFC4-6F175D3DCCD1}">
              <a14:hiddenFill xmlns:a14="http://schemas.microsoft.com/office/drawing/2010/main">
                <a:solidFill>
                  <a:srgbClr val="FFFFFF"/>
                </a:solidFill>
              </a14:hiddenFill>
            </a:ext>
          </a:extLst>
        </p:spPr>
      </p:pic>
      <p:sp>
        <p:nvSpPr>
          <p:cNvPr id="19469" name="Text Box 13">
            <a:extLst>
              <a:ext uri="{FF2B5EF4-FFF2-40B4-BE49-F238E27FC236}">
                <a16:creationId xmlns:a16="http://schemas.microsoft.com/office/drawing/2014/main" id="{D51F5471-3C3E-443B-ABD0-0552C9E50AE7}"/>
              </a:ext>
            </a:extLst>
          </p:cNvPr>
          <p:cNvSpPr txBox="1">
            <a:spLocks noChangeArrowheads="1"/>
          </p:cNvSpPr>
          <p:nvPr/>
        </p:nvSpPr>
        <p:spPr bwMode="auto">
          <a:xfrm rot="18568347">
            <a:off x="2087330" y="4538277"/>
            <a:ext cx="6719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L" altLang="es-MX" sz="1200">
                <a:latin typeface="Times New Roman" panose="02020603050405020304" pitchFamily="18" charset="0"/>
                <a:cs typeface="Times New Roman" panose="02020603050405020304" pitchFamily="18" charset="0"/>
              </a:rPr>
              <a:t>BLAST</a:t>
            </a:r>
          </a:p>
        </p:txBody>
      </p:sp>
      <p:sp>
        <p:nvSpPr>
          <p:cNvPr id="19470" name="Text Box 14">
            <a:extLst>
              <a:ext uri="{FF2B5EF4-FFF2-40B4-BE49-F238E27FC236}">
                <a16:creationId xmlns:a16="http://schemas.microsoft.com/office/drawing/2014/main" id="{994DDD90-E550-40B7-BA43-3F4B7782E23B}"/>
              </a:ext>
            </a:extLst>
          </p:cNvPr>
          <p:cNvSpPr txBox="1">
            <a:spLocks noChangeArrowheads="1"/>
          </p:cNvSpPr>
          <p:nvPr/>
        </p:nvSpPr>
        <p:spPr bwMode="auto">
          <a:xfrm rot="18568347">
            <a:off x="1916610" y="1661728"/>
            <a:ext cx="10134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CL" altLang="es-MX" sz="1200">
                <a:latin typeface="Times New Roman" panose="02020603050405020304" pitchFamily="18" charset="0"/>
                <a:cs typeface="Times New Roman" panose="02020603050405020304" pitchFamily="18" charset="0"/>
              </a:rPr>
              <a:t>ENSAMBLE</a:t>
            </a:r>
          </a:p>
        </p:txBody>
      </p:sp>
      <p:sp>
        <p:nvSpPr>
          <p:cNvPr id="19471" name="AutoShape 15">
            <a:extLst>
              <a:ext uri="{FF2B5EF4-FFF2-40B4-BE49-F238E27FC236}">
                <a16:creationId xmlns:a16="http://schemas.microsoft.com/office/drawing/2014/main" id="{F8B14A9C-1A4E-42E1-9F41-BF10205F16BB}"/>
              </a:ext>
            </a:extLst>
          </p:cNvPr>
          <p:cNvSpPr>
            <a:spLocks/>
          </p:cNvSpPr>
          <p:nvPr/>
        </p:nvSpPr>
        <p:spPr bwMode="auto">
          <a:xfrm>
            <a:off x="3124200" y="381000"/>
            <a:ext cx="76200" cy="2667000"/>
          </a:xfrm>
          <a:prstGeom prst="leftBrace">
            <a:avLst>
              <a:gd name="adj1" fmla="val 2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latin typeface="Times New Roman" panose="02020603050405020304" pitchFamily="18" charset="0"/>
              <a:cs typeface="Times New Roman" panose="02020603050405020304" pitchFamily="18" charset="0"/>
            </a:endParaRPr>
          </a:p>
        </p:txBody>
      </p:sp>
      <p:sp>
        <p:nvSpPr>
          <p:cNvPr id="19472" name="AutoShape 16">
            <a:extLst>
              <a:ext uri="{FF2B5EF4-FFF2-40B4-BE49-F238E27FC236}">
                <a16:creationId xmlns:a16="http://schemas.microsoft.com/office/drawing/2014/main" id="{B582AD30-7EAE-4C68-81F9-F7CD1AB699C3}"/>
              </a:ext>
            </a:extLst>
          </p:cNvPr>
          <p:cNvSpPr>
            <a:spLocks/>
          </p:cNvSpPr>
          <p:nvPr/>
        </p:nvSpPr>
        <p:spPr bwMode="auto">
          <a:xfrm>
            <a:off x="3124200" y="3429000"/>
            <a:ext cx="76200" cy="2667000"/>
          </a:xfrm>
          <a:prstGeom prst="leftBrace">
            <a:avLst>
              <a:gd name="adj1" fmla="val 2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44A792A6-ACA8-48C0-B774-270C8535ACC8}"/>
              </a:ext>
            </a:extLst>
          </p:cNvPr>
          <p:cNvSpPr txBox="1">
            <a:spLocks noChangeArrowheads="1"/>
          </p:cNvSpPr>
          <p:nvPr/>
        </p:nvSpPr>
        <p:spPr>
          <a:xfrm>
            <a:off x="464226" y="44450"/>
            <a:ext cx="3403222" cy="1435100"/>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C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Quimera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C649BE73-71DC-48F7-AEB1-799491EB9B2F}"/>
              </a:ext>
            </a:extLst>
          </p:cNvPr>
          <p:cNvSpPr/>
          <p:nvPr/>
        </p:nvSpPr>
        <p:spPr>
          <a:xfrm>
            <a:off x="1892972" y="1616244"/>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Title 1">
            <a:extLst>
              <a:ext uri="{FF2B5EF4-FFF2-40B4-BE49-F238E27FC236}">
                <a16:creationId xmlns:a16="http://schemas.microsoft.com/office/drawing/2014/main" id="{DC1C21A6-FE4A-40D1-BCC8-A4DBE6B6FD26}"/>
              </a:ext>
            </a:extLst>
          </p:cNvPr>
          <p:cNvSpPr>
            <a:spLocks noGrp="1"/>
          </p:cNvSpPr>
          <p:nvPr>
            <p:ph type="title"/>
          </p:nvPr>
        </p:nvSpPr>
        <p:spPr>
          <a:xfrm>
            <a:off x="1604216" y="287227"/>
            <a:ext cx="10347152" cy="755511"/>
          </a:xfrm>
        </p:spPr>
        <p:txBody>
          <a:bodyPr>
            <a:normAutofit fontScale="90000"/>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Cobertura (profundidad de secuenciación)</a:t>
            </a:r>
            <a:b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br>
            <a:r>
              <a:rPr lang="es-ES_tradnl" altLang="es-CL" sz="2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Se traduce en la cantidad de pb que vamos a secuenciar según el tamaño del genoma</a:t>
            </a:r>
            <a:endPar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7" name="Elipse 6">
            <a:extLst>
              <a:ext uri="{FF2B5EF4-FFF2-40B4-BE49-F238E27FC236}">
                <a16:creationId xmlns:a16="http://schemas.microsoft.com/office/drawing/2014/main" id="{340C0418-9FBE-4FCE-9286-50D0376D0BBD}"/>
              </a:ext>
            </a:extLst>
          </p:cNvPr>
          <p:cNvSpPr/>
          <p:nvPr/>
        </p:nvSpPr>
        <p:spPr>
          <a:xfrm>
            <a:off x="4932949" y="1487908"/>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DA3BBF98-0CCD-4CE6-B232-0308A06B6131}"/>
              </a:ext>
            </a:extLst>
          </p:cNvPr>
          <p:cNvSpPr/>
          <p:nvPr/>
        </p:nvSpPr>
        <p:spPr>
          <a:xfrm>
            <a:off x="5197642" y="1704477"/>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93CD9BDA-9312-4800-B4F9-F13E0B2E627B}"/>
              </a:ext>
            </a:extLst>
          </p:cNvPr>
          <p:cNvSpPr/>
          <p:nvPr/>
        </p:nvSpPr>
        <p:spPr>
          <a:xfrm>
            <a:off x="8157408" y="1391656"/>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4B04F566-8C2C-4BCC-86AA-D46381A8035F}"/>
              </a:ext>
            </a:extLst>
          </p:cNvPr>
          <p:cNvSpPr/>
          <p:nvPr/>
        </p:nvSpPr>
        <p:spPr>
          <a:xfrm>
            <a:off x="8341891" y="1608225"/>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803BFACD-A1FB-4667-8974-69B8E206A15C}"/>
              </a:ext>
            </a:extLst>
          </p:cNvPr>
          <p:cNvSpPr/>
          <p:nvPr/>
        </p:nvSpPr>
        <p:spPr>
          <a:xfrm>
            <a:off x="8526374" y="1824794"/>
            <a:ext cx="1796715" cy="1572126"/>
          </a:xfrm>
          <a:prstGeom prst="ellipse">
            <a:avLst/>
          </a:prstGeom>
          <a:noFill/>
          <a:ln w="57150">
            <a:solidFill>
              <a:srgbClr val="699EB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3699868D-0A37-40CF-B4F4-BC08A9906BBE}"/>
              </a:ext>
            </a:extLst>
          </p:cNvPr>
          <p:cNvSpPr txBox="1"/>
          <p:nvPr/>
        </p:nvSpPr>
        <p:spPr>
          <a:xfrm>
            <a:off x="2468092" y="2069071"/>
            <a:ext cx="675185" cy="646331"/>
          </a:xfrm>
          <a:prstGeom prst="rect">
            <a:avLst/>
          </a:prstGeom>
          <a:noFill/>
        </p:spPr>
        <p:txBody>
          <a:bodyPr wrap="none" rtlCol="0">
            <a:spAutoFit/>
          </a:bodyPr>
          <a:lstStyle/>
          <a:p>
            <a:pPr algn="ctr"/>
            <a:r>
              <a:rPr lang="es-CL" b="1"/>
              <a:t>3Mb</a:t>
            </a:r>
          </a:p>
          <a:p>
            <a:pPr algn="ctr"/>
            <a:r>
              <a:rPr lang="es-CL" b="1"/>
              <a:t>1X</a:t>
            </a:r>
            <a:endParaRPr lang="es-MX" b="1"/>
          </a:p>
        </p:txBody>
      </p:sp>
      <p:sp>
        <p:nvSpPr>
          <p:cNvPr id="13" name="CuadroTexto 12">
            <a:extLst>
              <a:ext uri="{FF2B5EF4-FFF2-40B4-BE49-F238E27FC236}">
                <a16:creationId xmlns:a16="http://schemas.microsoft.com/office/drawing/2014/main" id="{04124A61-0775-4A7D-B74C-80AF97ED0310}"/>
              </a:ext>
            </a:extLst>
          </p:cNvPr>
          <p:cNvSpPr txBox="1"/>
          <p:nvPr/>
        </p:nvSpPr>
        <p:spPr>
          <a:xfrm>
            <a:off x="5654843" y="2077275"/>
            <a:ext cx="675185" cy="646331"/>
          </a:xfrm>
          <a:prstGeom prst="rect">
            <a:avLst/>
          </a:prstGeom>
          <a:noFill/>
        </p:spPr>
        <p:txBody>
          <a:bodyPr wrap="none" rtlCol="0">
            <a:spAutoFit/>
          </a:bodyPr>
          <a:lstStyle/>
          <a:p>
            <a:pPr algn="ctr"/>
            <a:r>
              <a:rPr lang="es-CL" b="1"/>
              <a:t>6Mb</a:t>
            </a:r>
          </a:p>
          <a:p>
            <a:pPr algn="ctr"/>
            <a:r>
              <a:rPr lang="es-CL" b="1"/>
              <a:t>2X</a:t>
            </a:r>
            <a:endParaRPr lang="es-MX" b="1"/>
          </a:p>
        </p:txBody>
      </p:sp>
      <p:sp>
        <p:nvSpPr>
          <p:cNvPr id="14" name="CuadroTexto 13">
            <a:extLst>
              <a:ext uri="{FF2B5EF4-FFF2-40B4-BE49-F238E27FC236}">
                <a16:creationId xmlns:a16="http://schemas.microsoft.com/office/drawing/2014/main" id="{CDC5B366-F417-4963-927B-7E4D619F053F}"/>
              </a:ext>
            </a:extLst>
          </p:cNvPr>
          <p:cNvSpPr txBox="1"/>
          <p:nvPr/>
        </p:nvSpPr>
        <p:spPr>
          <a:xfrm>
            <a:off x="8917011" y="2077275"/>
            <a:ext cx="675185" cy="646331"/>
          </a:xfrm>
          <a:prstGeom prst="rect">
            <a:avLst/>
          </a:prstGeom>
          <a:noFill/>
        </p:spPr>
        <p:txBody>
          <a:bodyPr wrap="none" rtlCol="0">
            <a:spAutoFit/>
          </a:bodyPr>
          <a:lstStyle/>
          <a:p>
            <a:pPr algn="ctr"/>
            <a:r>
              <a:rPr lang="es-CL" b="1"/>
              <a:t>9Mb</a:t>
            </a:r>
          </a:p>
          <a:p>
            <a:pPr algn="ctr"/>
            <a:r>
              <a:rPr lang="es-CL" b="1"/>
              <a:t>3X</a:t>
            </a:r>
            <a:endParaRPr lang="es-MX" b="1"/>
          </a:p>
        </p:txBody>
      </p:sp>
      <p:cxnSp>
        <p:nvCxnSpPr>
          <p:cNvPr id="19" name="Conector recto 18">
            <a:extLst>
              <a:ext uri="{FF2B5EF4-FFF2-40B4-BE49-F238E27FC236}">
                <a16:creationId xmlns:a16="http://schemas.microsoft.com/office/drawing/2014/main" id="{75407DE6-FECD-4FF2-B157-ACAC13D9C4AD}"/>
              </a:ext>
            </a:extLst>
          </p:cNvPr>
          <p:cNvCxnSpPr>
            <a:cxnSpLocks/>
          </p:cNvCxnSpPr>
          <p:nvPr/>
        </p:nvCxnSpPr>
        <p:spPr>
          <a:xfrm>
            <a:off x="1604215" y="3609478"/>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1DD43C6-0CE2-4A1C-A6E5-C2FBB8FB6ED5}"/>
              </a:ext>
            </a:extLst>
          </p:cNvPr>
          <p:cNvCxnSpPr/>
          <p:nvPr/>
        </p:nvCxnSpPr>
        <p:spPr>
          <a:xfrm>
            <a:off x="4812633" y="3842087"/>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E78F825B-9034-4963-8DF6-1EA2CD523186}"/>
              </a:ext>
            </a:extLst>
          </p:cNvPr>
          <p:cNvCxnSpPr/>
          <p:nvPr/>
        </p:nvCxnSpPr>
        <p:spPr>
          <a:xfrm>
            <a:off x="8059466" y="3866150"/>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30BCDA21-B495-4CD6-9031-D53BEE091C93}"/>
              </a:ext>
            </a:extLst>
          </p:cNvPr>
          <p:cNvCxnSpPr/>
          <p:nvPr/>
        </p:nvCxnSpPr>
        <p:spPr>
          <a:xfrm>
            <a:off x="4812633" y="3617499"/>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DF91797F-E852-4CC3-AA75-C1B412AF0C38}"/>
              </a:ext>
            </a:extLst>
          </p:cNvPr>
          <p:cNvCxnSpPr/>
          <p:nvPr/>
        </p:nvCxnSpPr>
        <p:spPr>
          <a:xfrm>
            <a:off x="8059466" y="4138864"/>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D47C761-8F86-4BC1-8D45-37CA539421F3}"/>
              </a:ext>
            </a:extLst>
          </p:cNvPr>
          <p:cNvCxnSpPr/>
          <p:nvPr/>
        </p:nvCxnSpPr>
        <p:spPr>
          <a:xfrm>
            <a:off x="8059466" y="3609478"/>
            <a:ext cx="2520000" cy="0"/>
          </a:xfrm>
          <a:prstGeom prst="line">
            <a:avLst/>
          </a:prstGeom>
          <a:ln w="76200">
            <a:solidFill>
              <a:srgbClr val="699EBD"/>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93685B73-6A62-42B4-9E64-E58E81D86DD5}"/>
              </a:ext>
            </a:extLst>
          </p:cNvPr>
          <p:cNvSpPr txBox="1"/>
          <p:nvPr/>
        </p:nvSpPr>
        <p:spPr>
          <a:xfrm>
            <a:off x="1311341" y="3641197"/>
            <a:ext cx="3121367" cy="338554"/>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rPr>
              <a:t>TAGCGAGCTAGCAGCGACT</a:t>
            </a:r>
            <a:endParaRPr lang="es-MX" sz="1600">
              <a:ln w="0"/>
              <a:effectLst>
                <a:outerShdw blurRad="38100" dist="19050" dir="2700000" algn="tl" rotWithShape="0">
                  <a:schemeClr val="dk1">
                    <a:alpha val="40000"/>
                  </a:schemeClr>
                </a:outerShdw>
              </a:effectLst>
            </a:endParaRPr>
          </a:p>
        </p:txBody>
      </p:sp>
      <p:sp>
        <p:nvSpPr>
          <p:cNvPr id="28" name="CuadroTexto 27">
            <a:extLst>
              <a:ext uri="{FF2B5EF4-FFF2-40B4-BE49-F238E27FC236}">
                <a16:creationId xmlns:a16="http://schemas.microsoft.com/office/drawing/2014/main" id="{59BF19E4-02E8-4865-A4A6-2E1D0CD52F5A}"/>
              </a:ext>
            </a:extLst>
          </p:cNvPr>
          <p:cNvSpPr txBox="1"/>
          <p:nvPr/>
        </p:nvSpPr>
        <p:spPr>
          <a:xfrm>
            <a:off x="1438183" y="4316643"/>
            <a:ext cx="2776722" cy="338554"/>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29" name="CuadroTexto 28">
            <a:extLst>
              <a:ext uri="{FF2B5EF4-FFF2-40B4-BE49-F238E27FC236}">
                <a16:creationId xmlns:a16="http://schemas.microsoft.com/office/drawing/2014/main" id="{B18734DB-D8F7-445E-9299-26FDBD3C7CD8}"/>
              </a:ext>
            </a:extLst>
          </p:cNvPr>
          <p:cNvSpPr txBox="1"/>
          <p:nvPr/>
        </p:nvSpPr>
        <p:spPr>
          <a:xfrm>
            <a:off x="2092975" y="4931453"/>
            <a:ext cx="1172117" cy="830997"/>
          </a:xfrm>
          <a:prstGeom prst="rect">
            <a:avLst/>
          </a:prstGeom>
          <a:noFill/>
        </p:spPr>
        <p:txBody>
          <a:bodyPr wrap="none" rtlCol="0">
            <a:spAutoFit/>
          </a:bodyPr>
          <a:lstStyle/>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endParaRPr lang="es-MX"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0" name="CuadroTexto 29">
            <a:extLst>
              <a:ext uri="{FF2B5EF4-FFF2-40B4-BE49-F238E27FC236}">
                <a16:creationId xmlns:a16="http://schemas.microsoft.com/office/drawing/2014/main" id="{58129DBC-4FB3-4389-8D70-398D209F138F}"/>
              </a:ext>
            </a:extLst>
          </p:cNvPr>
          <p:cNvSpPr txBox="1"/>
          <p:nvPr/>
        </p:nvSpPr>
        <p:spPr>
          <a:xfrm>
            <a:off x="4668254" y="4316500"/>
            <a:ext cx="2776722" cy="830997"/>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p>
          <a:p>
            <a:endPar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2" name="CuadroTexto 31">
            <a:extLst>
              <a:ext uri="{FF2B5EF4-FFF2-40B4-BE49-F238E27FC236}">
                <a16:creationId xmlns:a16="http://schemas.microsoft.com/office/drawing/2014/main" id="{F0B3CDC8-CEBC-4C62-92F0-6A60564134BD}"/>
              </a:ext>
            </a:extLst>
          </p:cNvPr>
          <p:cNvSpPr txBox="1"/>
          <p:nvPr/>
        </p:nvSpPr>
        <p:spPr>
          <a:xfrm>
            <a:off x="5406377" y="5201469"/>
            <a:ext cx="1172117" cy="1569660"/>
          </a:xfrm>
          <a:prstGeom prst="rect">
            <a:avLst/>
          </a:prstGeom>
          <a:noFill/>
        </p:spPr>
        <p:txBody>
          <a:bodyPr wrap="none" rtlCol="0">
            <a:spAutoFit/>
          </a:bodyPr>
          <a:lstStyle/>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GCTAGCAG</a:t>
            </a:r>
          </a:p>
          <a:p>
            <a:pPr algn="ctr"/>
            <a:r>
              <a:rPr lang="es-CL"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CGACT</a:t>
            </a:r>
            <a:endParaRPr lang="es-MX" sz="1600">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33" name="CuadroTexto 32">
            <a:extLst>
              <a:ext uri="{FF2B5EF4-FFF2-40B4-BE49-F238E27FC236}">
                <a16:creationId xmlns:a16="http://schemas.microsoft.com/office/drawing/2014/main" id="{771CE7B3-32B7-4103-B32C-C87DE0A71383}"/>
              </a:ext>
            </a:extLst>
          </p:cNvPr>
          <p:cNvSpPr txBox="1"/>
          <p:nvPr/>
        </p:nvSpPr>
        <p:spPr>
          <a:xfrm>
            <a:off x="7898325" y="4316499"/>
            <a:ext cx="2776722" cy="830997"/>
          </a:xfrm>
          <a:prstGeom prst="rect">
            <a:avLst/>
          </a:prstGeom>
          <a:noFill/>
        </p:spPr>
        <p:txBody>
          <a:bodyPr wrap="none" rtlCol="0">
            <a:spAutoFit/>
          </a:bodyPr>
          <a:lstStyle/>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a:p>
            <a:r>
              <a:rPr lang="es-CL"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TAG|CGAGCTA|GCAGCGACT</a:t>
            </a:r>
            <a:endParaRPr lang="es-MX" sz="1600">
              <a:ln w="0"/>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endParaRPr>
          </a:p>
        </p:txBody>
      </p:sp>
      <p:sp>
        <p:nvSpPr>
          <p:cNvPr id="41" name="Rectángulo 40">
            <a:extLst>
              <a:ext uri="{FF2B5EF4-FFF2-40B4-BE49-F238E27FC236}">
                <a16:creationId xmlns:a16="http://schemas.microsoft.com/office/drawing/2014/main" id="{6E905ED8-810D-45EA-9CF1-536CCE48B3F1}"/>
              </a:ext>
            </a:extLst>
          </p:cNvPr>
          <p:cNvSpPr/>
          <p:nvPr/>
        </p:nvSpPr>
        <p:spPr>
          <a:xfrm>
            <a:off x="8056985" y="5265054"/>
            <a:ext cx="598241"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a:t>
            </a:r>
          </a:p>
        </p:txBody>
      </p:sp>
      <p:sp>
        <p:nvSpPr>
          <p:cNvPr id="42" name="Rectángulo 41">
            <a:extLst>
              <a:ext uri="{FF2B5EF4-FFF2-40B4-BE49-F238E27FC236}">
                <a16:creationId xmlns:a16="http://schemas.microsoft.com/office/drawing/2014/main" id="{8D792706-B91B-4FCC-A576-5EF9B661A61E}"/>
              </a:ext>
            </a:extLst>
          </p:cNvPr>
          <p:cNvSpPr/>
          <p:nvPr/>
        </p:nvSpPr>
        <p:spPr>
          <a:xfrm>
            <a:off x="8325640" y="5487497"/>
            <a:ext cx="1149674"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CGAGCTA</a:t>
            </a:r>
            <a:endParaRPr lang="es-MX">
              <a:solidFill>
                <a:srgbClr val="FF0000"/>
              </a:solidFill>
            </a:endParaRPr>
          </a:p>
        </p:txBody>
      </p:sp>
      <p:sp>
        <p:nvSpPr>
          <p:cNvPr id="43" name="Rectángulo 42">
            <a:extLst>
              <a:ext uri="{FF2B5EF4-FFF2-40B4-BE49-F238E27FC236}">
                <a16:creationId xmlns:a16="http://schemas.microsoft.com/office/drawing/2014/main" id="{4F9D6426-EA90-429E-9D21-1AE86880EB27}"/>
              </a:ext>
            </a:extLst>
          </p:cNvPr>
          <p:cNvSpPr/>
          <p:nvPr/>
        </p:nvSpPr>
        <p:spPr>
          <a:xfrm>
            <a:off x="9192122" y="5202067"/>
            <a:ext cx="1425390"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GCAGCGACT</a:t>
            </a:r>
            <a:endParaRPr lang="es-MX">
              <a:solidFill>
                <a:srgbClr val="FF0000"/>
              </a:solidFill>
            </a:endParaRPr>
          </a:p>
        </p:txBody>
      </p:sp>
      <p:sp>
        <p:nvSpPr>
          <p:cNvPr id="44" name="Rectángulo 43">
            <a:extLst>
              <a:ext uri="{FF2B5EF4-FFF2-40B4-BE49-F238E27FC236}">
                <a16:creationId xmlns:a16="http://schemas.microsoft.com/office/drawing/2014/main" id="{AA0299A5-E0F6-46BD-8696-F4E65E306212}"/>
              </a:ext>
            </a:extLst>
          </p:cNvPr>
          <p:cNvSpPr/>
          <p:nvPr/>
        </p:nvSpPr>
        <p:spPr>
          <a:xfrm>
            <a:off x="8030745" y="6080490"/>
            <a:ext cx="1011815"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TAGCGA</a:t>
            </a:r>
            <a:endParaRPr lang="es-MX">
              <a:solidFill>
                <a:srgbClr val="FF0000"/>
              </a:solidFill>
            </a:endParaRPr>
          </a:p>
        </p:txBody>
      </p:sp>
      <p:sp>
        <p:nvSpPr>
          <p:cNvPr id="45" name="Rectángulo 44">
            <a:extLst>
              <a:ext uri="{FF2B5EF4-FFF2-40B4-BE49-F238E27FC236}">
                <a16:creationId xmlns:a16="http://schemas.microsoft.com/office/drawing/2014/main" id="{A8CDB0BE-7A2D-4340-A317-F995E459F1FF}"/>
              </a:ext>
            </a:extLst>
          </p:cNvPr>
          <p:cNvSpPr/>
          <p:nvPr/>
        </p:nvSpPr>
        <p:spPr>
          <a:xfrm>
            <a:off x="8763367" y="5757823"/>
            <a:ext cx="1287532"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GCTAGCAG</a:t>
            </a:r>
          </a:p>
        </p:txBody>
      </p:sp>
      <p:sp>
        <p:nvSpPr>
          <p:cNvPr id="46" name="Rectángulo 45">
            <a:extLst>
              <a:ext uri="{FF2B5EF4-FFF2-40B4-BE49-F238E27FC236}">
                <a16:creationId xmlns:a16="http://schemas.microsoft.com/office/drawing/2014/main" id="{547FC719-F925-44AC-B44C-C30C09A51185}"/>
              </a:ext>
            </a:extLst>
          </p:cNvPr>
          <p:cNvSpPr/>
          <p:nvPr/>
        </p:nvSpPr>
        <p:spPr>
          <a:xfrm>
            <a:off x="8099675" y="6355876"/>
            <a:ext cx="873957"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CGACT</a:t>
            </a:r>
            <a:endParaRPr lang="es-MX">
              <a:solidFill>
                <a:srgbClr val="FF0000"/>
              </a:solidFill>
            </a:endParaRPr>
          </a:p>
        </p:txBody>
      </p:sp>
      <p:sp>
        <p:nvSpPr>
          <p:cNvPr id="47" name="Rectángulo 46">
            <a:extLst>
              <a:ext uri="{FF2B5EF4-FFF2-40B4-BE49-F238E27FC236}">
                <a16:creationId xmlns:a16="http://schemas.microsoft.com/office/drawing/2014/main" id="{B5E206B8-5E3B-4C4E-B1B4-C61FF84BC98B}"/>
              </a:ext>
            </a:extLst>
          </p:cNvPr>
          <p:cNvSpPr/>
          <p:nvPr/>
        </p:nvSpPr>
        <p:spPr>
          <a:xfrm>
            <a:off x="9682849" y="5477346"/>
            <a:ext cx="736099"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TAGC</a:t>
            </a:r>
            <a:endParaRPr lang="es-MX">
              <a:solidFill>
                <a:srgbClr val="FF0000"/>
              </a:solidFill>
            </a:endParaRPr>
          </a:p>
        </p:txBody>
      </p:sp>
      <p:sp>
        <p:nvSpPr>
          <p:cNvPr id="48" name="Rectángulo 47">
            <a:extLst>
              <a:ext uri="{FF2B5EF4-FFF2-40B4-BE49-F238E27FC236}">
                <a16:creationId xmlns:a16="http://schemas.microsoft.com/office/drawing/2014/main" id="{463E6E8F-CAC2-4C34-95D2-BF95D99440C5}"/>
              </a:ext>
            </a:extLst>
          </p:cNvPr>
          <p:cNvSpPr/>
          <p:nvPr/>
        </p:nvSpPr>
        <p:spPr>
          <a:xfrm>
            <a:off x="9085250" y="6109530"/>
            <a:ext cx="1149674" cy="369332"/>
          </a:xfrm>
          <a:prstGeom prst="rect">
            <a:avLst/>
          </a:prstGeom>
        </p:spPr>
        <p:txBody>
          <a:bodyPr wrap="none">
            <a:spAutoFit/>
          </a:bodyPr>
          <a:lstStyle/>
          <a:p>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GAGCTAG</a:t>
            </a:r>
            <a:endParaRPr lang="es-MX">
              <a:solidFill>
                <a:srgbClr val="FF0000"/>
              </a:solidFill>
            </a:endParaRPr>
          </a:p>
        </p:txBody>
      </p:sp>
      <p:sp>
        <p:nvSpPr>
          <p:cNvPr id="49" name="Rectángulo 48">
            <a:extLst>
              <a:ext uri="{FF2B5EF4-FFF2-40B4-BE49-F238E27FC236}">
                <a16:creationId xmlns:a16="http://schemas.microsoft.com/office/drawing/2014/main" id="{8678F1B1-1595-469A-94B8-4089EA3E10FA}"/>
              </a:ext>
            </a:extLst>
          </p:cNvPr>
          <p:cNvSpPr/>
          <p:nvPr/>
        </p:nvSpPr>
        <p:spPr>
          <a:xfrm>
            <a:off x="9631197" y="6480620"/>
            <a:ext cx="1287532" cy="369332"/>
          </a:xfrm>
          <a:prstGeom prst="rect">
            <a:avLst/>
          </a:prstGeom>
        </p:spPr>
        <p:txBody>
          <a:bodyPr wrap="none">
            <a:spAutoFit/>
          </a:bodyPr>
          <a:lstStyle/>
          <a:p>
            <a:pPr algn="ctr"/>
            <a:r>
              <a:rPr lang="es-CL">
                <a:ln w="0"/>
                <a:solidFill>
                  <a:srgbClr val="FF0000"/>
                </a:solidFill>
                <a:effectLst>
                  <a:outerShdw blurRad="38100" dist="19050" dir="2700000" algn="tl" rotWithShape="0">
                    <a:schemeClr val="dk1">
                      <a:alpha val="40000"/>
                    </a:schemeClr>
                  </a:outerShdw>
                </a:effectLst>
                <a:latin typeface="Courier New" panose="02070309020205020404" pitchFamily="49" charset="0"/>
                <a:cs typeface="Courier New" panose="02070309020205020404" pitchFamily="49" charset="0"/>
              </a:rPr>
              <a:t>CAGCGACT</a:t>
            </a:r>
          </a:p>
        </p:txBody>
      </p:sp>
    </p:spTree>
    <p:extLst>
      <p:ext uri="{BB962C8B-B14F-4D97-AF65-F5344CB8AC3E}">
        <p14:creationId xmlns:p14="http://schemas.microsoft.com/office/powerpoint/2010/main" val="3122942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ACBAC1-0BCC-4001-A7DC-A53836B37578}"/>
              </a:ext>
            </a:extLst>
          </p:cNvPr>
          <p:cNvSpPr>
            <a:spLocks noGrp="1"/>
          </p:cNvSpPr>
          <p:nvPr>
            <p:ph type="title"/>
          </p:nvPr>
        </p:nvSpPr>
        <p:spPr>
          <a:xfrm>
            <a:off x="1604216" y="527857"/>
            <a:ext cx="10347152" cy="755511"/>
          </a:xfrm>
        </p:spPr>
        <p:txBody>
          <a:bodyPr>
            <a:normAutofit/>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Consideraciones</a:t>
            </a:r>
          </a:p>
        </p:txBody>
      </p:sp>
      <p:sp>
        <p:nvSpPr>
          <p:cNvPr id="4" name="CuadroTexto 3">
            <a:extLst>
              <a:ext uri="{FF2B5EF4-FFF2-40B4-BE49-F238E27FC236}">
                <a16:creationId xmlns:a16="http://schemas.microsoft.com/office/drawing/2014/main" id="{E758EE2E-EA04-4F00-A7E7-5D74F13CBFF2}"/>
              </a:ext>
            </a:extLst>
          </p:cNvPr>
          <p:cNvSpPr txBox="1"/>
          <p:nvPr/>
        </p:nvSpPr>
        <p:spPr>
          <a:xfrm>
            <a:off x="2582703" y="1283368"/>
            <a:ext cx="9609297" cy="3046988"/>
          </a:xfrm>
          <a:prstGeom prst="rect">
            <a:avLst/>
          </a:prstGeom>
          <a:noFill/>
        </p:spPr>
        <p:txBody>
          <a:bodyPr wrap="none" rtlCol="0">
            <a:spAutoFit/>
          </a:bodyPr>
          <a:lstStyle/>
          <a:p>
            <a:r>
              <a:rPr lang="es-CL" sz="3200">
                <a:latin typeface="Times New Roman" panose="02020603050405020304" pitchFamily="18" charset="0"/>
                <a:cs typeface="Times New Roman" panose="02020603050405020304" pitchFamily="18" charset="0"/>
              </a:rPr>
              <a:t>Mientras mas largo el read, mejor capacidad de ensamble</a:t>
            </a:r>
          </a:p>
          <a:p>
            <a:r>
              <a:rPr lang="es-CL" sz="3200">
                <a:latin typeface="Times New Roman" panose="02020603050405020304" pitchFamily="18" charset="0"/>
                <a:cs typeface="Times New Roman" panose="02020603050405020304" pitchFamily="18" charset="0"/>
              </a:rPr>
              <a:t>	</a:t>
            </a:r>
            <a:r>
              <a:rPr lang="es-CL" sz="3200">
                <a:solidFill>
                  <a:srgbClr val="699EBD"/>
                </a:solidFill>
                <a:latin typeface="Times New Roman" panose="02020603050405020304" pitchFamily="18" charset="0"/>
                <a:cs typeface="Times New Roman" panose="02020603050405020304" pitchFamily="18" charset="0"/>
              </a:rPr>
              <a:t>Pero… mientras mas largo el read</a:t>
            </a:r>
          </a:p>
          <a:p>
            <a:r>
              <a:rPr lang="es-CL" sz="3200">
                <a:solidFill>
                  <a:srgbClr val="699EBD"/>
                </a:solidFill>
                <a:latin typeface="Times New Roman" panose="02020603050405020304" pitchFamily="18" charset="0"/>
                <a:cs typeface="Times New Roman" panose="02020603050405020304" pitchFamily="18" charset="0"/>
              </a:rPr>
              <a:t>	mayor probabilidad de error en las lecturas</a:t>
            </a:r>
          </a:p>
          <a:p>
            <a:endParaRPr lang="es-CL" sz="3200">
              <a:latin typeface="Times New Roman" panose="02020603050405020304" pitchFamily="18" charset="0"/>
              <a:cs typeface="Times New Roman" panose="02020603050405020304" pitchFamily="18" charset="0"/>
            </a:endParaRPr>
          </a:p>
          <a:p>
            <a:r>
              <a:rPr lang="es-CL" sz="3200">
                <a:latin typeface="Times New Roman" panose="02020603050405020304" pitchFamily="18" charset="0"/>
                <a:cs typeface="Times New Roman" panose="02020603050405020304" pitchFamily="18" charset="0"/>
              </a:rPr>
              <a:t>Mientras más cobertura, mejor capacidad de ensamble</a:t>
            </a:r>
          </a:p>
          <a:p>
            <a:r>
              <a:rPr lang="es-CL" sz="3200">
                <a:latin typeface="Times New Roman" panose="02020603050405020304" pitchFamily="18" charset="0"/>
                <a:cs typeface="Times New Roman" panose="02020603050405020304" pitchFamily="18" charset="0"/>
              </a:rPr>
              <a:t>	</a:t>
            </a:r>
            <a:r>
              <a:rPr lang="es-CL" sz="3200">
                <a:solidFill>
                  <a:srgbClr val="699EBD"/>
                </a:solidFill>
                <a:latin typeface="Times New Roman" panose="02020603050405020304" pitchFamily="18" charset="0"/>
                <a:cs typeface="Times New Roman" panose="02020603050405020304" pitchFamily="18" charset="0"/>
              </a:rPr>
              <a:t>Pero… aumentan los costos</a:t>
            </a:r>
            <a:endParaRPr lang="es-MX" sz="3200">
              <a:solidFill>
                <a:srgbClr val="699EBD"/>
              </a:solidFill>
              <a:latin typeface="Times New Roman" panose="02020603050405020304" pitchFamily="18" charset="0"/>
              <a:cs typeface="Times New Roman" panose="02020603050405020304" pitchFamily="18" charset="0"/>
            </a:endParaRPr>
          </a:p>
        </p:txBody>
      </p:sp>
      <p:sp>
        <p:nvSpPr>
          <p:cNvPr id="5" name="Flecha: a la derecha 4">
            <a:extLst>
              <a:ext uri="{FF2B5EF4-FFF2-40B4-BE49-F238E27FC236}">
                <a16:creationId xmlns:a16="http://schemas.microsoft.com/office/drawing/2014/main" id="{5F1A7C7A-4012-4167-BE47-F0F727733B02}"/>
              </a:ext>
            </a:extLst>
          </p:cNvPr>
          <p:cNvSpPr/>
          <p:nvPr/>
        </p:nvSpPr>
        <p:spPr>
          <a:xfrm>
            <a:off x="1299259" y="5265821"/>
            <a:ext cx="1283444" cy="61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3ED49296-6BED-43E3-AFDF-812B68D315AA}"/>
              </a:ext>
            </a:extLst>
          </p:cNvPr>
          <p:cNvSpPr txBox="1"/>
          <p:nvPr/>
        </p:nvSpPr>
        <p:spPr>
          <a:xfrm>
            <a:off x="2742638" y="5026596"/>
            <a:ext cx="8743509" cy="1384995"/>
          </a:xfrm>
          <a:prstGeom prst="rect">
            <a:avLst/>
          </a:prstGeom>
          <a:noFill/>
        </p:spPr>
        <p:txBody>
          <a:bodyPr wrap="square" rtlCol="0">
            <a:spAutoFit/>
          </a:bodyPr>
          <a:lstStyle/>
          <a:p>
            <a:r>
              <a:rPr lang="es-CL" sz="2800">
                <a:latin typeface="Times New Roman" panose="02020603050405020304" pitchFamily="18" charset="0"/>
                <a:cs typeface="Times New Roman" panose="02020603050405020304" pitchFamily="18" charset="0"/>
              </a:rPr>
              <a:t>Solución intermedia:</a:t>
            </a:r>
          </a:p>
          <a:p>
            <a:r>
              <a:rPr lang="es-CL" sz="2800">
                <a:solidFill>
                  <a:srgbClr val="699EBD"/>
                </a:solidFill>
                <a:latin typeface="Times New Roman" panose="02020603050405020304" pitchFamily="18" charset="0"/>
                <a:cs typeface="Times New Roman" panose="02020603050405020304" pitchFamily="18" charset="0"/>
              </a:rPr>
              <a:t>Construir scaffolds = unión de contigs por                   </a:t>
            </a:r>
          </a:p>
          <a:p>
            <a:r>
              <a:rPr lang="es-CL" sz="2800">
                <a:solidFill>
                  <a:srgbClr val="699EBD"/>
                </a:solidFill>
                <a:latin typeface="Times New Roman" panose="02020603050405020304" pitchFamily="18" charset="0"/>
                <a:cs typeface="Times New Roman" panose="02020603050405020304" pitchFamily="18" charset="0"/>
              </a:rPr>
              <a:t>                                   segmentos no contíguos</a:t>
            </a:r>
            <a:endParaRPr lang="es-MX" sz="2800">
              <a:solidFill>
                <a:srgbClr val="699EB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2884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Rectángulo">
            <a:extLst>
              <a:ext uri="{FF2B5EF4-FFF2-40B4-BE49-F238E27FC236}">
                <a16:creationId xmlns:a16="http://schemas.microsoft.com/office/drawing/2014/main" id="{9D30F6FE-2424-4E80-A832-D878F9FFD0D1}"/>
              </a:ext>
            </a:extLst>
          </p:cNvPr>
          <p:cNvSpPr>
            <a:spLocks noChangeArrowheads="1"/>
          </p:cNvSpPr>
          <p:nvPr/>
        </p:nvSpPr>
        <p:spPr bwMode="auto">
          <a:xfrm>
            <a:off x="1779587" y="2437020"/>
            <a:ext cx="8632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 cosas están llenas de mi alma emerges de las cosas…</a:t>
            </a:r>
          </a:p>
          <a:p>
            <a:pPr eaLnBrk="1" hangingPunct="1">
              <a:spcBef>
                <a:spcPct val="0"/>
              </a:spcBef>
              <a:buFontTx/>
              <a:buNone/>
            </a:pPr>
            <a:r>
              <a:rPr lang="es-ES" altLang="es-CL" sz="1800">
                <a:highlight>
                  <a:srgbClr val="00FFFF"/>
                </a:highlight>
                <a:latin typeface="Consolas" panose="020B0609020204030204" pitchFamily="49" charset="0"/>
              </a:rPr>
              <a:t>     todas las cosas están llenas de mi alma emerges de las cosas…</a:t>
            </a:r>
          </a:p>
        </p:txBody>
      </p:sp>
      <p:grpSp>
        <p:nvGrpSpPr>
          <p:cNvPr id="8" name="Grupo 7">
            <a:extLst>
              <a:ext uri="{FF2B5EF4-FFF2-40B4-BE49-F238E27FC236}">
                <a16:creationId xmlns:a16="http://schemas.microsoft.com/office/drawing/2014/main" id="{2626185A-DDC2-4D4B-AED8-D8561A489017}"/>
              </a:ext>
            </a:extLst>
          </p:cNvPr>
          <p:cNvGrpSpPr/>
          <p:nvPr/>
        </p:nvGrpSpPr>
        <p:grpSpPr>
          <a:xfrm>
            <a:off x="3232484" y="2367339"/>
            <a:ext cx="5213684" cy="767038"/>
            <a:chOff x="3232484" y="2367339"/>
            <a:chExt cx="5213684" cy="767038"/>
          </a:xfrm>
          <a:effectLst>
            <a:outerShdw blurRad="63500" sx="102000" sy="102000" algn="ctr" rotWithShape="0">
              <a:prstClr val="black">
                <a:alpha val="40000"/>
              </a:prstClr>
            </a:outerShdw>
          </a:effectLst>
        </p:grpSpPr>
        <p:cxnSp>
          <p:nvCxnSpPr>
            <p:cNvPr id="27" name="Conector recto 26">
              <a:extLst>
                <a:ext uri="{FF2B5EF4-FFF2-40B4-BE49-F238E27FC236}">
                  <a16:creationId xmlns:a16="http://schemas.microsoft.com/office/drawing/2014/main" id="{0EB45571-7107-4B43-AE15-D2E796E19492}"/>
                </a:ext>
              </a:extLst>
            </p:cNvPr>
            <p:cNvCxnSpPr/>
            <p:nvPr/>
          </p:nvCxnSpPr>
          <p:spPr>
            <a:xfrm>
              <a:off x="5181600" y="2385993"/>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4FEBF4CA-DD38-44F5-AFDC-CB6BF10F6A06}"/>
                </a:ext>
              </a:extLst>
            </p:cNvPr>
            <p:cNvCxnSpPr/>
            <p:nvPr/>
          </p:nvCxnSpPr>
          <p:spPr>
            <a:xfrm>
              <a:off x="8446168" y="2367339"/>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F317800D-83E6-4D92-A0F2-7C2A3D0AD5E4}"/>
                </a:ext>
              </a:extLst>
            </p:cNvPr>
            <p:cNvCxnSpPr/>
            <p:nvPr/>
          </p:nvCxnSpPr>
          <p:spPr>
            <a:xfrm>
              <a:off x="3232484" y="2709159"/>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838F07D-A7B6-4942-99EC-01C8B478C03A}"/>
                </a:ext>
              </a:extLst>
            </p:cNvPr>
            <p:cNvCxnSpPr/>
            <p:nvPr/>
          </p:nvCxnSpPr>
          <p:spPr>
            <a:xfrm>
              <a:off x="6777790" y="2760185"/>
              <a:ext cx="0" cy="374192"/>
            </a:xfrm>
            <a:prstGeom prst="line">
              <a:avLst/>
            </a:prstGeom>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2" name="5 CuadroTexto">
            <a:extLst>
              <a:ext uri="{FF2B5EF4-FFF2-40B4-BE49-F238E27FC236}">
                <a16:creationId xmlns:a16="http://schemas.microsoft.com/office/drawing/2014/main" id="{15C75174-30BC-4B4C-B067-55399EA9E1C9}"/>
              </a:ext>
            </a:extLst>
          </p:cNvPr>
          <p:cNvSpPr txBox="1"/>
          <p:nvPr/>
        </p:nvSpPr>
        <p:spPr>
          <a:xfrm>
            <a:off x="703182" y="1397842"/>
            <a:ext cx="7936788" cy="646331"/>
          </a:xfrm>
          <a:prstGeom prst="rect">
            <a:avLst/>
          </a:prstGeom>
          <a:noFill/>
        </p:spPr>
        <p:txBody>
          <a:bodyPr wrap="none">
            <a:spAutoFit/>
          </a:bodyPr>
          <a:lstStyle/>
          <a:p>
            <a:pPr>
              <a:defRPr/>
            </a:pPr>
            <a:r>
              <a:rPr lang="es-CL">
                <a:effectLst>
                  <a:outerShdw blurRad="38100" dist="38100" dir="2700000" algn="tl">
                    <a:srgbClr val="000000">
                      <a:alpha val="43137"/>
                    </a:srgbClr>
                  </a:outerShdw>
                </a:effectLst>
                <a:latin typeface="Arial" charset="0"/>
              </a:rPr>
              <a:t>Fragmentación al azar pero con selección de tamaño</a:t>
            </a:r>
          </a:p>
          <a:p>
            <a:pPr>
              <a:defRPr/>
            </a:pPr>
            <a:r>
              <a:rPr lang="es-CL">
                <a:effectLst>
                  <a:outerShdw blurRad="38100" dist="38100" dir="2700000" algn="tl">
                    <a:srgbClr val="000000">
                      <a:alpha val="43137"/>
                    </a:srgbClr>
                  </a:outerShdw>
                </a:effectLst>
                <a:latin typeface="Arial" charset="0"/>
              </a:rPr>
              <a:t> (Ej: </a:t>
            </a:r>
            <a:r>
              <a:rPr lang="es-CL" b="1">
                <a:effectLst>
                  <a:outerShdw blurRad="38100" dist="38100" dir="2700000" algn="tl">
                    <a:srgbClr val="000000">
                      <a:alpha val="43137"/>
                    </a:srgbClr>
                  </a:outerShdw>
                </a:effectLst>
                <a:latin typeface="Arial" charset="0"/>
              </a:rPr>
              <a:t>cada 5 palabras</a:t>
            </a:r>
            <a:r>
              <a:rPr lang="es-CL">
                <a:effectLst>
                  <a:outerShdw blurRad="38100" dist="38100" dir="2700000" algn="tl">
                    <a:srgbClr val="000000">
                      <a:alpha val="43137"/>
                    </a:srgbClr>
                  </a:outerShdw>
                </a:effectLst>
                <a:latin typeface="Arial" charset="0"/>
              </a:rPr>
              <a:t>, suponiendo que sólo puedo leer 2 palabras a la vez)</a:t>
            </a:r>
          </a:p>
        </p:txBody>
      </p:sp>
      <p:sp>
        <p:nvSpPr>
          <p:cNvPr id="33" name="1 Rectángulo">
            <a:extLst>
              <a:ext uri="{FF2B5EF4-FFF2-40B4-BE49-F238E27FC236}">
                <a16:creationId xmlns:a16="http://schemas.microsoft.com/office/drawing/2014/main" id="{A63FCD9F-90CB-4DC5-819B-0A852DF6EEB4}"/>
              </a:ext>
            </a:extLst>
          </p:cNvPr>
          <p:cNvSpPr>
            <a:spLocks noChangeArrowheads="1"/>
          </p:cNvSpPr>
          <p:nvPr/>
        </p:nvSpPr>
        <p:spPr bwMode="auto">
          <a:xfrm>
            <a:off x="2015679" y="3763363"/>
            <a:ext cx="378701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highlight>
                  <a:srgbClr val="00FF00"/>
                </a:highlight>
                <a:latin typeface="Consolas" panose="020B0609020204030204" pitchFamily="49" charset="0"/>
              </a:rPr>
              <a:t>como todas las cosas están </a:t>
            </a:r>
          </a:p>
          <a:p>
            <a:pPr algn="ctr" eaLnBrk="1" hangingPunct="1">
              <a:spcBef>
                <a:spcPct val="0"/>
              </a:spcBef>
              <a:buFontTx/>
              <a:buNone/>
            </a:pPr>
            <a:endParaRPr lang="es-ES" altLang="es-CL" sz="1800">
              <a:highlight>
                <a:srgbClr val="00FF00"/>
              </a:highlight>
              <a:latin typeface="Consolas" panose="020B0609020204030204" pitchFamily="49" charset="0"/>
            </a:endParaRPr>
          </a:p>
          <a:p>
            <a:pPr algn="ctr" eaLnBrk="1" hangingPunct="1">
              <a:spcBef>
                <a:spcPct val="0"/>
              </a:spcBef>
              <a:buFontTx/>
              <a:buNone/>
            </a:pPr>
            <a:r>
              <a:rPr lang="es-ES" altLang="es-CL" sz="1800">
                <a:highlight>
                  <a:srgbClr val="00FF00"/>
                </a:highlight>
                <a:latin typeface="Consolas" panose="020B0609020204030204" pitchFamily="49" charset="0"/>
              </a:rPr>
              <a:t>llenas de mi alma emerges</a:t>
            </a:r>
          </a:p>
          <a:p>
            <a:pPr algn="ctr" eaLnBrk="1" hangingPunct="1">
              <a:spcBef>
                <a:spcPct val="0"/>
              </a:spcBef>
              <a:buFontTx/>
              <a:buNone/>
            </a:pPr>
            <a:endParaRPr lang="es-ES" altLang="es-CL" sz="1800">
              <a:highlight>
                <a:srgbClr val="00FF00"/>
              </a:highlight>
              <a:latin typeface="Consolas" panose="020B0609020204030204" pitchFamily="49" charset="0"/>
            </a:endParaRPr>
          </a:p>
          <a:p>
            <a:pPr algn="ctr" eaLnBrk="1" hangingPunct="1">
              <a:spcBef>
                <a:spcPct val="0"/>
              </a:spcBef>
              <a:buFontTx/>
              <a:buNone/>
            </a:pPr>
            <a:r>
              <a:rPr lang="es-ES" altLang="es-CL" sz="1800">
                <a:highlight>
                  <a:srgbClr val="00FFFF"/>
                </a:highlight>
                <a:latin typeface="Consolas" panose="020B0609020204030204" pitchFamily="49" charset="0"/>
              </a:rPr>
              <a:t>las cosas están llenas de mi</a:t>
            </a:r>
          </a:p>
          <a:p>
            <a:pPr algn="ctr" eaLnBrk="1" hangingPunct="1">
              <a:spcBef>
                <a:spcPct val="0"/>
              </a:spcBef>
              <a:buFontTx/>
              <a:buNone/>
            </a:pPr>
            <a:endParaRPr lang="es-ES" altLang="es-CL" sz="1800">
              <a:highlight>
                <a:srgbClr val="00FFFF"/>
              </a:highlight>
              <a:latin typeface="Consolas" panose="020B0609020204030204" pitchFamily="49" charset="0"/>
            </a:endParaRPr>
          </a:p>
          <a:p>
            <a:pPr algn="ctr" eaLnBrk="1" hangingPunct="1">
              <a:spcBef>
                <a:spcPct val="0"/>
              </a:spcBef>
              <a:buFontTx/>
              <a:buNone/>
            </a:pPr>
            <a:r>
              <a:rPr lang="es-ES" altLang="es-CL" sz="1800">
                <a:highlight>
                  <a:srgbClr val="00FFFF"/>
                </a:highlight>
                <a:latin typeface="Consolas" panose="020B0609020204030204" pitchFamily="49" charset="0"/>
              </a:rPr>
              <a:t>alma emerges de las cosas</a:t>
            </a:r>
          </a:p>
        </p:txBody>
      </p:sp>
      <p:sp>
        <p:nvSpPr>
          <p:cNvPr id="34" name="1 Rectángulo">
            <a:extLst>
              <a:ext uri="{FF2B5EF4-FFF2-40B4-BE49-F238E27FC236}">
                <a16:creationId xmlns:a16="http://schemas.microsoft.com/office/drawing/2014/main" id="{9443A132-506E-486A-99FF-58E0B0FFE25D}"/>
              </a:ext>
            </a:extLst>
          </p:cNvPr>
          <p:cNvSpPr>
            <a:spLocks noChangeArrowheads="1"/>
          </p:cNvSpPr>
          <p:nvPr/>
        </p:nvSpPr>
        <p:spPr bwMode="auto">
          <a:xfrm>
            <a:off x="8293770" y="3774650"/>
            <a:ext cx="351321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s-ES" altLang="es-CL" sz="1800">
                <a:solidFill>
                  <a:srgbClr val="FF0000"/>
                </a:solidFill>
                <a:highlight>
                  <a:srgbClr val="00FF00"/>
                </a:highlight>
                <a:latin typeface="Consolas" panose="020B0609020204030204" pitchFamily="49" charset="0"/>
              </a:rPr>
              <a:t>como todas </a:t>
            </a:r>
            <a:r>
              <a:rPr lang="es-ES" altLang="es-CL" sz="1800" b="1">
                <a:solidFill>
                  <a:srgbClr val="FF0000"/>
                </a:solidFill>
                <a:highlight>
                  <a:srgbClr val="00FF00"/>
                </a:highlight>
                <a:latin typeface="Consolas" panose="020B0609020204030204" pitchFamily="49" charset="0"/>
              </a:rPr>
              <a:t>nnn</a:t>
            </a:r>
            <a:r>
              <a:rPr lang="es-ES" altLang="es-CL" sz="1800">
                <a:solidFill>
                  <a:srgbClr val="FF0000"/>
                </a:solidFill>
                <a:highlight>
                  <a:srgbClr val="00FF00"/>
                </a:highlight>
                <a:latin typeface="Consolas" panose="020B0609020204030204" pitchFamily="49" charset="0"/>
              </a:rPr>
              <a:t> cosas están </a:t>
            </a:r>
          </a:p>
          <a:p>
            <a:pPr algn="ct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00"/>
                </a:highlight>
                <a:latin typeface="Consolas" panose="020B0609020204030204" pitchFamily="49" charset="0"/>
              </a:rPr>
              <a:t>llenas de </a:t>
            </a:r>
            <a:r>
              <a:rPr lang="es-ES" altLang="es-CL" sz="1800" b="1">
                <a:solidFill>
                  <a:srgbClr val="FF0000"/>
                </a:solidFill>
                <a:highlight>
                  <a:srgbClr val="00FF00"/>
                </a:highlight>
                <a:latin typeface="Consolas" panose="020B0609020204030204" pitchFamily="49" charset="0"/>
              </a:rPr>
              <a:t>nn</a:t>
            </a:r>
            <a:r>
              <a:rPr lang="es-ES" altLang="es-CL" sz="1800">
                <a:solidFill>
                  <a:srgbClr val="FF0000"/>
                </a:solidFill>
                <a:highlight>
                  <a:srgbClr val="00FF00"/>
                </a:highlight>
                <a:latin typeface="Consolas" panose="020B0609020204030204" pitchFamily="49" charset="0"/>
              </a:rPr>
              <a:t> alma emerges</a:t>
            </a:r>
          </a:p>
          <a:p>
            <a:pPr algn="ct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FF"/>
                </a:highlight>
                <a:latin typeface="Consolas" panose="020B0609020204030204" pitchFamily="49" charset="0"/>
              </a:rPr>
              <a:t>las cosas </a:t>
            </a:r>
            <a:r>
              <a:rPr lang="es-ES" altLang="es-CL" sz="1800" b="1">
                <a:solidFill>
                  <a:srgbClr val="FF0000"/>
                </a:solidFill>
                <a:highlight>
                  <a:srgbClr val="00FFFF"/>
                </a:highlight>
                <a:latin typeface="Consolas" panose="020B0609020204030204" pitchFamily="49" charset="0"/>
              </a:rPr>
              <a:t>nnnnn</a:t>
            </a:r>
            <a:r>
              <a:rPr lang="es-ES" altLang="es-CL" sz="1800">
                <a:solidFill>
                  <a:srgbClr val="FF0000"/>
                </a:solidFill>
                <a:highlight>
                  <a:srgbClr val="00FFFF"/>
                </a:highlight>
                <a:latin typeface="Consolas" panose="020B0609020204030204" pitchFamily="49" charset="0"/>
              </a:rPr>
              <a:t> llenas mi</a:t>
            </a:r>
          </a:p>
          <a:p>
            <a:pPr algn="ctr" eaLnBrk="1" hangingPunct="1">
              <a:spcBef>
                <a:spcPct val="0"/>
              </a:spcBef>
              <a:buFontTx/>
              <a:buNone/>
            </a:pPr>
            <a:endParaRPr lang="es-ES" altLang="es-CL" sz="1800">
              <a:solidFill>
                <a:srgbClr val="FF0000"/>
              </a:solidFill>
              <a:highlight>
                <a:srgbClr val="00FFFF"/>
              </a:highlight>
              <a:latin typeface="Consolas" panose="020B0609020204030204" pitchFamily="49" charset="0"/>
            </a:endParaRPr>
          </a:p>
          <a:p>
            <a:pPr algn="ctr" eaLnBrk="1" hangingPunct="1">
              <a:spcBef>
                <a:spcPct val="0"/>
              </a:spcBef>
              <a:buFontTx/>
              <a:buNone/>
            </a:pPr>
            <a:r>
              <a:rPr lang="es-ES" altLang="es-CL" sz="1800">
                <a:solidFill>
                  <a:srgbClr val="FF0000"/>
                </a:solidFill>
                <a:highlight>
                  <a:srgbClr val="00FFFF"/>
                </a:highlight>
                <a:latin typeface="Consolas" panose="020B0609020204030204" pitchFamily="49" charset="0"/>
              </a:rPr>
              <a:t>alma emerges </a:t>
            </a:r>
            <a:r>
              <a:rPr lang="es-ES" altLang="es-CL" sz="1800" b="1">
                <a:solidFill>
                  <a:srgbClr val="FF0000"/>
                </a:solidFill>
                <a:highlight>
                  <a:srgbClr val="00FFFF"/>
                </a:highlight>
                <a:latin typeface="Consolas" panose="020B0609020204030204" pitchFamily="49" charset="0"/>
              </a:rPr>
              <a:t>nn</a:t>
            </a:r>
            <a:r>
              <a:rPr lang="es-ES" altLang="es-CL" sz="1800">
                <a:solidFill>
                  <a:srgbClr val="FF0000"/>
                </a:solidFill>
                <a:highlight>
                  <a:srgbClr val="00FFFF"/>
                </a:highlight>
                <a:latin typeface="Consolas" panose="020B0609020204030204" pitchFamily="49" charset="0"/>
              </a:rPr>
              <a:t> las cosas</a:t>
            </a:r>
          </a:p>
        </p:txBody>
      </p:sp>
      <p:cxnSp>
        <p:nvCxnSpPr>
          <p:cNvPr id="3" name="Conector recto de flecha 2">
            <a:extLst>
              <a:ext uri="{FF2B5EF4-FFF2-40B4-BE49-F238E27FC236}">
                <a16:creationId xmlns:a16="http://schemas.microsoft.com/office/drawing/2014/main" id="{4C36E4EF-9336-4092-82EA-38AAB3798D06}"/>
              </a:ext>
            </a:extLst>
          </p:cNvPr>
          <p:cNvCxnSpPr/>
          <p:nvPr/>
        </p:nvCxnSpPr>
        <p:spPr>
          <a:xfrm>
            <a:off x="6096000" y="4780545"/>
            <a:ext cx="14277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11EBA15E-344F-4DFB-9B21-CF9C1DFED433}"/>
              </a:ext>
            </a:extLst>
          </p:cNvPr>
          <p:cNvSpPr txBox="1"/>
          <p:nvPr/>
        </p:nvSpPr>
        <p:spPr>
          <a:xfrm>
            <a:off x="5802694" y="3919028"/>
            <a:ext cx="2146170" cy="1754326"/>
          </a:xfrm>
          <a:prstGeom prst="rect">
            <a:avLst/>
          </a:prstGeom>
          <a:noFill/>
        </p:spPr>
        <p:txBody>
          <a:bodyPr wrap="square" rtlCol="0">
            <a:spAutoFit/>
          </a:bodyPr>
          <a:lstStyle/>
          <a:p>
            <a:pPr algn="ctr"/>
            <a:r>
              <a:rPr lang="es-CL"/>
              <a:t>El secuenciador no puede leer todo el fragmento, leemos sólo los extremos.</a:t>
            </a:r>
            <a:endParaRPr lang="es-MX"/>
          </a:p>
        </p:txBody>
      </p:sp>
      <p:sp>
        <p:nvSpPr>
          <p:cNvPr id="35" name="Title 1">
            <a:extLst>
              <a:ext uri="{FF2B5EF4-FFF2-40B4-BE49-F238E27FC236}">
                <a16:creationId xmlns:a16="http://schemas.microsoft.com/office/drawing/2014/main" id="{8298465E-3D9E-4B8E-8E38-75F90206A83E}"/>
              </a:ext>
            </a:extLst>
          </p:cNvPr>
          <p:cNvSpPr>
            <a:spLocks noGrp="1"/>
          </p:cNvSpPr>
          <p:nvPr>
            <p:ph type="title"/>
          </p:nvPr>
        </p:nvSpPr>
        <p:spPr>
          <a:xfrm>
            <a:off x="1604216" y="287227"/>
            <a:ext cx="10347152" cy="755511"/>
          </a:xfrm>
        </p:spPr>
        <p:txBody>
          <a:bodyPr>
            <a:normAutofit/>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Secuenciación “paired end” / “mate pair”</a:t>
            </a:r>
          </a:p>
        </p:txBody>
      </p:sp>
      <p:sp>
        <p:nvSpPr>
          <p:cNvPr id="12" name="CuadroTexto 11">
            <a:extLst>
              <a:ext uri="{FF2B5EF4-FFF2-40B4-BE49-F238E27FC236}">
                <a16:creationId xmlns:a16="http://schemas.microsoft.com/office/drawing/2014/main" id="{642422C8-E6CA-4568-8B50-15D161C93FF0}"/>
              </a:ext>
            </a:extLst>
          </p:cNvPr>
          <p:cNvSpPr txBox="1"/>
          <p:nvPr/>
        </p:nvSpPr>
        <p:spPr>
          <a:xfrm>
            <a:off x="2015679" y="6166923"/>
            <a:ext cx="9385714" cy="646331"/>
          </a:xfrm>
          <a:prstGeom prst="rect">
            <a:avLst/>
          </a:prstGeom>
          <a:noFill/>
        </p:spPr>
        <p:txBody>
          <a:bodyPr wrap="square" rtlCol="0">
            <a:spAutoFit/>
          </a:bodyPr>
          <a:lstStyle/>
          <a:p>
            <a:pPr algn="ctr"/>
            <a:r>
              <a:rPr lang="es-CL"/>
              <a:t>Retengo la información del “par” y del tamaño total, independiente que al medio no tenga dato de secuencia.</a:t>
            </a:r>
            <a:endParaRPr lang="es-MX"/>
          </a:p>
        </p:txBody>
      </p:sp>
      <p:sp>
        <p:nvSpPr>
          <p:cNvPr id="13" name="Rectángulo 12">
            <a:extLst>
              <a:ext uri="{FF2B5EF4-FFF2-40B4-BE49-F238E27FC236}">
                <a16:creationId xmlns:a16="http://schemas.microsoft.com/office/drawing/2014/main" id="{D2929889-C6E2-4440-A266-41001234E115}"/>
              </a:ext>
            </a:extLst>
          </p:cNvPr>
          <p:cNvSpPr/>
          <p:nvPr/>
        </p:nvSpPr>
        <p:spPr>
          <a:xfrm>
            <a:off x="2015679" y="3576920"/>
            <a:ext cx="3787015" cy="2266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a:extLst>
              <a:ext uri="{FF2B5EF4-FFF2-40B4-BE49-F238E27FC236}">
                <a16:creationId xmlns:a16="http://schemas.microsoft.com/office/drawing/2014/main" id="{6F43C99E-1C9B-4B82-9722-BE6930C20F44}"/>
              </a:ext>
            </a:extLst>
          </p:cNvPr>
          <p:cNvSpPr/>
          <p:nvPr/>
        </p:nvSpPr>
        <p:spPr>
          <a:xfrm>
            <a:off x="8156871" y="3578806"/>
            <a:ext cx="3787015" cy="2266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75781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CuadroTexto">
            <a:extLst>
              <a:ext uri="{FF2B5EF4-FFF2-40B4-BE49-F238E27FC236}">
                <a16:creationId xmlns:a16="http://schemas.microsoft.com/office/drawing/2014/main" id="{6021F905-F1F8-47E8-9C14-FCA34AF502AA}"/>
              </a:ext>
            </a:extLst>
          </p:cNvPr>
          <p:cNvSpPr txBox="1">
            <a:spLocks noChangeArrowheads="1"/>
          </p:cNvSpPr>
          <p:nvPr/>
        </p:nvSpPr>
        <p:spPr bwMode="auto">
          <a:xfrm>
            <a:off x="1981207" y="76766"/>
            <a:ext cx="93599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highlight>
                  <a:srgbClr val="00FF00"/>
                </a:highlight>
                <a:latin typeface="Consolas" panose="020B0609020204030204" pitchFamily="49" charset="0"/>
              </a:rPr>
              <a:t>como todas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todas las cosas</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cosas están llenas </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están llenas de </a:t>
            </a:r>
          </a:p>
          <a:p>
            <a:pPr eaLnBrk="1" hangingPunct="1">
              <a:spcBef>
                <a:spcPct val="0"/>
              </a:spcBef>
              <a:buFontTx/>
              <a:buNone/>
            </a:pPr>
            <a:r>
              <a:rPr lang="es-ES" altLang="es-CL" sz="1800">
                <a:latin typeface="Consolas" panose="020B0609020204030204" pitchFamily="49" charset="0"/>
              </a:rPr>
              <a:t>                           </a:t>
            </a:r>
            <a:endParaRPr lang="es-ES" altLang="es-CL" sz="1800">
              <a:highlight>
                <a:srgbClr val="00B0F0"/>
              </a:highlight>
              <a:latin typeface="Consolas" panose="020B0609020204030204" pitchFamily="49" charset="0"/>
            </a:endParaRPr>
          </a:p>
          <a:p>
            <a:pPr eaLnBrk="1" hangingPunct="1">
              <a:spcBef>
                <a:spcPct val="0"/>
              </a:spcBef>
              <a:buFontTx/>
              <a:buNone/>
            </a:pP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de mi alma</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mi alma emerges</a:t>
            </a:r>
          </a:p>
          <a:p>
            <a:pPr eaLnBrk="1" hangingPunct="1">
              <a:spcBef>
                <a:spcPct val="0"/>
              </a:spcBef>
              <a:buNone/>
            </a:pPr>
            <a:r>
              <a:rPr lang="es-ES" altLang="es-CL" sz="1800">
                <a:latin typeface="Consolas" panose="020B0609020204030204" pitchFamily="49" charset="0"/>
              </a:rPr>
              <a:t>como todas las cosas</a:t>
            </a:r>
          </a:p>
          <a:p>
            <a:pPr eaLnBrk="1" hangingPunct="1">
              <a:spcBef>
                <a:spcPct val="0"/>
              </a:spcBef>
              <a:buFontTx/>
              <a:buNone/>
            </a:pPr>
            <a:r>
              <a:rPr lang="es-ES" altLang="es-CL" sz="1800">
                <a:latin typeface="Consolas" panose="020B0609020204030204" pitchFamily="49" charset="0"/>
              </a:rPr>
              <a:t>                                        </a:t>
            </a:r>
            <a:br>
              <a:rPr lang="es-ES" altLang="es-CL" sz="1800">
                <a:latin typeface="Consolas" panose="020B0609020204030204" pitchFamily="49" charset="0"/>
              </a:rPr>
            </a:br>
            <a:r>
              <a:rPr lang="es-ES" altLang="es-CL" sz="1800">
                <a:latin typeface="Consolas" panose="020B0609020204030204" pitchFamily="49" charset="0"/>
              </a:rPr>
              <a:t>                                             </a:t>
            </a:r>
            <a:r>
              <a:rPr lang="es-ES" altLang="es-CL" sz="1800">
                <a:highlight>
                  <a:srgbClr val="00FF00"/>
                </a:highlight>
                <a:latin typeface="Consolas" panose="020B0609020204030204" pitchFamily="49" charset="0"/>
              </a:rPr>
              <a:t>emerges de las</a:t>
            </a:r>
          </a:p>
          <a:p>
            <a:pPr eaLnBrk="1" hangingPunct="1">
              <a:spcBef>
                <a:spcPct val="0"/>
              </a:spcBef>
              <a:buFontTx/>
              <a:buNone/>
            </a:pPr>
            <a:r>
              <a:rPr lang="es-ES" altLang="es-CL" sz="1800">
                <a:latin typeface="Consolas" panose="020B0609020204030204" pitchFamily="49" charset="0"/>
              </a:rPr>
              <a:t>                                                     </a:t>
            </a:r>
            <a:r>
              <a:rPr lang="es-ES" altLang="es-CL" sz="1800">
                <a:highlight>
                  <a:srgbClr val="00FFFF"/>
                </a:highlight>
                <a:latin typeface="Consolas" panose="020B0609020204030204" pitchFamily="49" charset="0"/>
              </a:rPr>
              <a:t>de las cosas</a:t>
            </a:r>
          </a:p>
          <a:p>
            <a:pPr eaLnBrk="1" hangingPunct="1">
              <a:spcBef>
                <a:spcPct val="0"/>
              </a:spcBef>
              <a:buFontTx/>
              <a:buNone/>
            </a:pPr>
            <a:r>
              <a:rPr lang="es-ES" altLang="es-CL" sz="1800">
                <a:latin typeface="Consolas" panose="020B0609020204030204" pitchFamily="49" charset="0"/>
              </a:rPr>
              <a:t>               cosas están llenas de</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de mi alma emerges</a:t>
            </a:r>
          </a:p>
          <a:p>
            <a:pPr eaLnBrk="1" hangingPunct="1">
              <a:spcBef>
                <a:spcPct val="0"/>
              </a:spcBef>
              <a:buNone/>
            </a:pPr>
            <a:r>
              <a:rPr lang="es-ES" altLang="es-CL" sz="1800">
                <a:latin typeface="Consolas" panose="020B0609020204030204" pitchFamily="49" charset="0"/>
              </a:rPr>
              <a:t>                                             </a:t>
            </a:r>
          </a:p>
          <a:p>
            <a:pPr eaLnBrk="1" hangingPunct="1">
              <a:spcBef>
                <a:spcPct val="0"/>
              </a:spcBef>
              <a:buNone/>
            </a:pPr>
            <a:r>
              <a:rPr lang="es-ES" altLang="es-CL" sz="1800">
                <a:latin typeface="Consolas" panose="020B0609020204030204" pitchFamily="49" charset="0"/>
              </a:rPr>
              <a:t>                                             emerges de las cosas</a:t>
            </a:r>
          </a:p>
          <a:p>
            <a:pPr eaLnBrk="1" hangingPunct="1">
              <a:spcBef>
                <a:spcPct val="0"/>
              </a:spcBef>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a:p>
            <a:pPr eaLnBrk="1" hangingPunct="1">
              <a:spcBef>
                <a:spcPct val="0"/>
              </a:spcBef>
              <a:buFontTx/>
              <a:buNone/>
            </a:pPr>
            <a:endParaRPr lang="es-ES" altLang="es-CL" sz="1800">
              <a:latin typeface="Consolas" panose="020B0609020204030204" pitchFamily="49" charset="0"/>
            </a:endParaRPr>
          </a:p>
        </p:txBody>
      </p:sp>
      <p:cxnSp>
        <p:nvCxnSpPr>
          <p:cNvPr id="7" name="6 Conector recto de flecha">
            <a:extLst>
              <a:ext uri="{FF2B5EF4-FFF2-40B4-BE49-F238E27FC236}">
                <a16:creationId xmlns:a16="http://schemas.microsoft.com/office/drawing/2014/main" id="{C7743E6A-501A-41DC-BE29-957C6B8035FE}"/>
              </a:ext>
            </a:extLst>
          </p:cNvPr>
          <p:cNvCxnSpPr>
            <a:cxnSpLocks/>
          </p:cNvCxnSpPr>
          <p:nvPr/>
        </p:nvCxnSpPr>
        <p:spPr>
          <a:xfrm>
            <a:off x="5082923" y="1446211"/>
            <a:ext cx="0" cy="1858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a:extLst>
              <a:ext uri="{FF2B5EF4-FFF2-40B4-BE49-F238E27FC236}">
                <a16:creationId xmlns:a16="http://schemas.microsoft.com/office/drawing/2014/main" id="{362C6D3F-18EE-4066-937B-6A3C8D419BC0}"/>
              </a:ext>
            </a:extLst>
          </p:cNvPr>
          <p:cNvCxnSpPr>
            <a:cxnSpLocks/>
          </p:cNvCxnSpPr>
          <p:nvPr/>
        </p:nvCxnSpPr>
        <p:spPr>
          <a:xfrm>
            <a:off x="6818144" y="2393955"/>
            <a:ext cx="0" cy="15737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8 Conector recto de flecha">
            <a:extLst>
              <a:ext uri="{FF2B5EF4-FFF2-40B4-BE49-F238E27FC236}">
                <a16:creationId xmlns:a16="http://schemas.microsoft.com/office/drawing/2014/main" id="{6F0FD8BE-0CDF-4EF0-AA53-EF025641E51B}"/>
              </a:ext>
            </a:extLst>
          </p:cNvPr>
          <p:cNvCxnSpPr>
            <a:cxnSpLocks/>
          </p:cNvCxnSpPr>
          <p:nvPr/>
        </p:nvCxnSpPr>
        <p:spPr>
          <a:xfrm>
            <a:off x="8783303" y="3429000"/>
            <a:ext cx="0" cy="9665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1 Rectángulo">
            <a:extLst>
              <a:ext uri="{FF2B5EF4-FFF2-40B4-BE49-F238E27FC236}">
                <a16:creationId xmlns:a16="http://schemas.microsoft.com/office/drawing/2014/main" id="{20F95920-55E3-4687-AE09-79B8BEA66E2C}"/>
              </a:ext>
            </a:extLst>
          </p:cNvPr>
          <p:cNvSpPr>
            <a:spLocks noChangeArrowheads="1"/>
          </p:cNvSpPr>
          <p:nvPr/>
        </p:nvSpPr>
        <p:spPr bwMode="auto">
          <a:xfrm>
            <a:off x="1984958" y="4868276"/>
            <a:ext cx="895575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 altLang="es-CL" sz="1800">
                <a:solidFill>
                  <a:srgbClr val="FF0000"/>
                </a:solidFill>
                <a:highlight>
                  <a:srgbClr val="00FF00"/>
                </a:highlight>
                <a:latin typeface="Consolas" panose="020B0609020204030204" pitchFamily="49" charset="0"/>
              </a:rPr>
              <a:t>como todas </a:t>
            </a:r>
            <a:r>
              <a:rPr lang="es-ES" altLang="es-CL" sz="1800" b="1">
                <a:solidFill>
                  <a:srgbClr val="FF0000"/>
                </a:solidFill>
                <a:highlight>
                  <a:srgbClr val="00FF00"/>
                </a:highlight>
                <a:latin typeface="Consolas" panose="020B0609020204030204" pitchFamily="49" charset="0"/>
              </a:rPr>
              <a:t>nnn</a:t>
            </a:r>
            <a:r>
              <a:rPr lang="es-ES" altLang="es-CL" sz="1800">
                <a:solidFill>
                  <a:srgbClr val="FF0000"/>
                </a:solidFill>
                <a:highlight>
                  <a:srgbClr val="00FF00"/>
                </a:highlight>
                <a:latin typeface="Consolas" panose="020B0609020204030204" pitchFamily="49" charset="0"/>
              </a:rPr>
              <a:t> cosas están</a:t>
            </a:r>
          </a:p>
          <a:p>
            <a:pPr eaLnBrk="1" hangingPunct="1">
              <a:spcBef>
                <a:spcPct val="0"/>
              </a:spcBef>
              <a:buFontTx/>
              <a:buNone/>
            </a:pPr>
            <a:endParaRPr lang="es-ES" altLang="es-CL" sz="1800">
              <a:solidFill>
                <a:srgbClr val="FF0000"/>
              </a:solidFill>
              <a:highlight>
                <a:srgbClr val="00FFFF"/>
              </a:highlight>
              <a:latin typeface="Consolas" panose="020B0609020204030204" pitchFamily="49" charset="0"/>
            </a:endParaRPr>
          </a:p>
          <a:p>
            <a:pPr eaLnBrk="1" hangingPunct="1">
              <a:spcBef>
                <a:spcPct val="0"/>
              </a:spcBef>
              <a:buFontTx/>
              <a:buNone/>
            </a:pPr>
            <a:r>
              <a:rPr lang="es-ES" altLang="es-CL" sz="1800">
                <a:solidFill>
                  <a:srgbClr val="FF0000"/>
                </a:solidFill>
                <a:latin typeface="Consolas" panose="020B0609020204030204" pitchFamily="49" charset="0"/>
              </a:rPr>
              <a:t>                           </a:t>
            </a:r>
            <a:r>
              <a:rPr lang="es-ES" altLang="es-CL" sz="1800">
                <a:solidFill>
                  <a:srgbClr val="FF0000"/>
                </a:solidFill>
                <a:highlight>
                  <a:srgbClr val="00FF00"/>
                </a:highlight>
                <a:latin typeface="Consolas" panose="020B0609020204030204" pitchFamily="49" charset="0"/>
              </a:rPr>
              <a:t>llenas de </a:t>
            </a:r>
            <a:r>
              <a:rPr lang="es-ES" altLang="es-CL" sz="1800" b="1">
                <a:solidFill>
                  <a:srgbClr val="FF0000"/>
                </a:solidFill>
                <a:highlight>
                  <a:srgbClr val="00FF00"/>
                </a:highlight>
                <a:latin typeface="Consolas" panose="020B0609020204030204" pitchFamily="49" charset="0"/>
              </a:rPr>
              <a:t>nn</a:t>
            </a:r>
            <a:r>
              <a:rPr lang="es-ES" altLang="es-CL" sz="1800">
                <a:solidFill>
                  <a:srgbClr val="FF0000"/>
                </a:solidFill>
                <a:highlight>
                  <a:srgbClr val="00FF00"/>
                </a:highlight>
                <a:latin typeface="Consolas" panose="020B0609020204030204" pitchFamily="49" charset="0"/>
              </a:rPr>
              <a:t> alma emerges</a:t>
            </a:r>
          </a:p>
          <a:p>
            <a:pPr eaLnBrk="1" hangingPunct="1">
              <a:spcBef>
                <a:spcPct val="0"/>
              </a:spcBef>
              <a:buFontTx/>
              <a:buNone/>
            </a:pPr>
            <a:endParaRPr lang="es-ES" altLang="es-CL" sz="1800">
              <a:solidFill>
                <a:srgbClr val="FF0000"/>
              </a:solidFill>
              <a:highlight>
                <a:srgbClr val="00FF00"/>
              </a:highlight>
              <a:latin typeface="Consolas" panose="020B0609020204030204" pitchFamily="49" charset="0"/>
            </a:endParaRPr>
          </a:p>
          <a:p>
            <a:pPr eaLnBrk="1" hangingPunct="1">
              <a:spcBef>
                <a:spcPct val="0"/>
              </a:spcBef>
              <a:buFontTx/>
              <a:buNone/>
            </a:pPr>
            <a:r>
              <a:rPr lang="es-ES" altLang="es-CL" sz="1800">
                <a:solidFill>
                  <a:srgbClr val="FF0000"/>
                </a:solidFill>
                <a:latin typeface="Consolas" panose="020B0609020204030204" pitchFamily="49" charset="0"/>
              </a:rPr>
              <a:t>                                        </a:t>
            </a:r>
            <a:r>
              <a:rPr lang="es-ES" altLang="es-CL" sz="1800">
                <a:solidFill>
                  <a:srgbClr val="FF0000"/>
                </a:solidFill>
                <a:highlight>
                  <a:srgbClr val="00FFFF"/>
                </a:highlight>
                <a:latin typeface="Consolas" panose="020B0609020204030204" pitchFamily="49" charset="0"/>
              </a:rPr>
              <a:t>alma emerges </a:t>
            </a:r>
            <a:r>
              <a:rPr lang="es-ES" altLang="es-CL" sz="1800" b="1">
                <a:solidFill>
                  <a:srgbClr val="FF0000"/>
                </a:solidFill>
                <a:highlight>
                  <a:srgbClr val="00FFFF"/>
                </a:highlight>
                <a:latin typeface="Consolas" panose="020B0609020204030204" pitchFamily="49" charset="0"/>
              </a:rPr>
              <a:t>nn</a:t>
            </a:r>
            <a:r>
              <a:rPr lang="es-ES" altLang="es-CL" sz="1800">
                <a:solidFill>
                  <a:srgbClr val="FF0000"/>
                </a:solidFill>
                <a:highlight>
                  <a:srgbClr val="00FFFF"/>
                </a:highlight>
                <a:latin typeface="Consolas" panose="020B0609020204030204" pitchFamily="49" charset="0"/>
              </a:rPr>
              <a:t> las cosas</a:t>
            </a:r>
          </a:p>
        </p:txBody>
      </p:sp>
      <p:cxnSp>
        <p:nvCxnSpPr>
          <p:cNvPr id="31" name="3 Conector recto de flecha">
            <a:extLst>
              <a:ext uri="{FF2B5EF4-FFF2-40B4-BE49-F238E27FC236}">
                <a16:creationId xmlns:a16="http://schemas.microsoft.com/office/drawing/2014/main" id="{87D13B86-F0BB-4784-A342-1AE1CF3762CF}"/>
              </a:ext>
            </a:extLst>
          </p:cNvPr>
          <p:cNvCxnSpPr>
            <a:cxnSpLocks/>
          </p:cNvCxnSpPr>
          <p:nvPr/>
        </p:nvCxnSpPr>
        <p:spPr>
          <a:xfrm>
            <a:off x="2958096" y="885242"/>
            <a:ext cx="0" cy="1360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Cerrar llave 1">
            <a:extLst>
              <a:ext uri="{FF2B5EF4-FFF2-40B4-BE49-F238E27FC236}">
                <a16:creationId xmlns:a16="http://schemas.microsoft.com/office/drawing/2014/main" id="{BCCAC521-CCBD-423B-8770-1D9BB94827EB}"/>
              </a:ext>
            </a:extLst>
          </p:cNvPr>
          <p:cNvSpPr/>
          <p:nvPr/>
        </p:nvSpPr>
        <p:spPr>
          <a:xfrm>
            <a:off x="10475495" y="5069305"/>
            <a:ext cx="176463" cy="13780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 name="CuadroTexto 2">
            <a:extLst>
              <a:ext uri="{FF2B5EF4-FFF2-40B4-BE49-F238E27FC236}">
                <a16:creationId xmlns:a16="http://schemas.microsoft.com/office/drawing/2014/main" id="{5390F2BC-7CAB-4040-ABA9-CA023F3BEB9C}"/>
              </a:ext>
            </a:extLst>
          </p:cNvPr>
          <p:cNvSpPr txBox="1"/>
          <p:nvPr/>
        </p:nvSpPr>
        <p:spPr>
          <a:xfrm>
            <a:off x="10732018" y="4970039"/>
            <a:ext cx="1514434" cy="1477328"/>
          </a:xfrm>
          <a:prstGeom prst="rect">
            <a:avLst/>
          </a:prstGeom>
          <a:noFill/>
        </p:spPr>
        <p:txBody>
          <a:bodyPr wrap="square" rtlCol="0">
            <a:spAutoFit/>
          </a:bodyPr>
          <a:lstStyle/>
          <a:p>
            <a:pPr algn="ctr"/>
            <a:r>
              <a:rPr lang="es-CL" b="1">
                <a:effectLst>
                  <a:outerShdw blurRad="38100" dist="38100" dir="2700000" algn="tl">
                    <a:srgbClr val="000000">
                      <a:alpha val="43137"/>
                    </a:srgbClr>
                  </a:outerShdw>
                </a:effectLst>
              </a:rPr>
              <a:t>Estas secuencias permiten “ordenar” los contigs</a:t>
            </a:r>
            <a:endParaRPr lang="es-MX" b="1">
              <a:effectLst>
                <a:outerShdw blurRad="38100" dist="38100" dir="2700000" algn="tl">
                  <a:srgbClr val="000000">
                    <a:alpha val="43137"/>
                  </a:srgbClr>
                </a:outerShdw>
              </a:effectLst>
            </a:endParaRPr>
          </a:p>
        </p:txBody>
      </p:sp>
      <p:cxnSp>
        <p:nvCxnSpPr>
          <p:cNvPr id="14" name="Conector recto de flecha 13">
            <a:extLst>
              <a:ext uri="{FF2B5EF4-FFF2-40B4-BE49-F238E27FC236}">
                <a16:creationId xmlns:a16="http://schemas.microsoft.com/office/drawing/2014/main" id="{0A38D4DF-FFDB-4E30-84E1-55D6A87B6D48}"/>
              </a:ext>
            </a:extLst>
          </p:cNvPr>
          <p:cNvCxnSpPr/>
          <p:nvPr/>
        </p:nvCxnSpPr>
        <p:spPr>
          <a:xfrm flipV="1">
            <a:off x="4459705" y="3967747"/>
            <a:ext cx="417095" cy="90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6A098C73-D023-40A9-9D3F-F19601375CEF}"/>
              </a:ext>
            </a:extLst>
          </p:cNvPr>
          <p:cNvCxnSpPr/>
          <p:nvPr/>
        </p:nvCxnSpPr>
        <p:spPr>
          <a:xfrm flipH="1" flipV="1">
            <a:off x="2294021" y="3080084"/>
            <a:ext cx="664075" cy="17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47347982-2A06-4A98-AEE7-53C5EDF41D6D}"/>
              </a:ext>
            </a:extLst>
          </p:cNvPr>
          <p:cNvCxnSpPr/>
          <p:nvPr/>
        </p:nvCxnSpPr>
        <p:spPr>
          <a:xfrm flipH="1" flipV="1">
            <a:off x="5582653" y="3967747"/>
            <a:ext cx="770021" cy="1294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5CE3C447-6C38-4501-935B-A09CA2B08A9B}"/>
              </a:ext>
            </a:extLst>
          </p:cNvPr>
          <p:cNvCxnSpPr>
            <a:cxnSpLocks/>
          </p:cNvCxnSpPr>
          <p:nvPr/>
        </p:nvCxnSpPr>
        <p:spPr>
          <a:xfrm flipV="1">
            <a:off x="7070608" y="4411579"/>
            <a:ext cx="336884" cy="86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84525E11-2CDC-4BBD-ABCE-51A574951361}"/>
              </a:ext>
            </a:extLst>
          </p:cNvPr>
          <p:cNvSpPr/>
          <p:nvPr/>
        </p:nvSpPr>
        <p:spPr>
          <a:xfrm>
            <a:off x="1981206" y="6508859"/>
            <a:ext cx="8494287" cy="369332"/>
          </a:xfrm>
          <a:prstGeom prst="rect">
            <a:avLst/>
          </a:prstGeom>
        </p:spPr>
        <p:txBody>
          <a:bodyPr wrap="square">
            <a:spAutoFit/>
          </a:bodyPr>
          <a:lstStyle/>
          <a:p>
            <a:pPr>
              <a:spcBef>
                <a:spcPct val="0"/>
              </a:spcBef>
            </a:pPr>
            <a:r>
              <a:rPr lang="es-ES" altLang="es-CL" b="1">
                <a:latin typeface="Consolas" panose="020B0609020204030204" pitchFamily="49" charset="0"/>
              </a:rPr>
              <a:t>como todas las cosas están llenas de mi alma emerges de las cosas</a:t>
            </a:r>
          </a:p>
        </p:txBody>
      </p:sp>
    </p:spTree>
    <p:extLst>
      <p:ext uri="{BB962C8B-B14F-4D97-AF65-F5344CB8AC3E}">
        <p14:creationId xmlns:p14="http://schemas.microsoft.com/office/powerpoint/2010/main" val="5050332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DF4E8B99-A42E-475B-A617-F05A99941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6" y="1100139"/>
            <a:ext cx="9083675" cy="4732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4 CuadroTexto">
            <a:extLst>
              <a:ext uri="{FF2B5EF4-FFF2-40B4-BE49-F238E27FC236}">
                <a16:creationId xmlns:a16="http://schemas.microsoft.com/office/drawing/2014/main" id="{3B5BB27A-0EB9-4C65-964D-92B9038AEA78}"/>
              </a:ext>
            </a:extLst>
          </p:cNvPr>
          <p:cNvSpPr txBox="1">
            <a:spLocks noChangeArrowheads="1"/>
          </p:cNvSpPr>
          <p:nvPr/>
        </p:nvSpPr>
        <p:spPr bwMode="auto">
          <a:xfrm>
            <a:off x="1584326" y="106364"/>
            <a:ext cx="5140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1800" b="1">
                <a:latin typeface="Times New Roman" panose="02020603050405020304" pitchFamily="18" charset="0"/>
                <a:cs typeface="Times New Roman" panose="02020603050405020304" pitchFamily="18" charset="0"/>
              </a:rPr>
              <a:t>Scaffold = secuencias discontinuas pero ordenadas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45FEE7E-6997-4BF1-9331-67BA3A44A7D6}"/>
              </a:ext>
            </a:extLst>
          </p:cNvPr>
          <p:cNvSpPr>
            <a:spLocks noGrp="1"/>
          </p:cNvSpPr>
          <p:nvPr>
            <p:ph type="title"/>
          </p:nvPr>
        </p:nvSpPr>
        <p:spPr>
          <a:xfrm>
            <a:off x="1838946" y="575983"/>
            <a:ext cx="8911687" cy="1280890"/>
          </a:xfrm>
        </p:spPr>
        <p:txBody>
          <a:bodyPr/>
          <a:lstStyle/>
          <a:p>
            <a:pPr eaLnBrk="1" hangingPunct="1"/>
            <a:r>
              <a:rPr lang="es-ES_tradn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Assembly data types</a:t>
            </a:r>
          </a:p>
        </p:txBody>
      </p:sp>
      <p:graphicFrame>
        <p:nvGraphicFramePr>
          <p:cNvPr id="6" name="Content Placeholder 5">
            <a:extLst>
              <a:ext uri="{FF2B5EF4-FFF2-40B4-BE49-F238E27FC236}">
                <a16:creationId xmlns:a16="http://schemas.microsoft.com/office/drawing/2014/main" id="{F984F515-B4A1-421E-AFE9-C7C9482584BD}"/>
              </a:ext>
            </a:extLst>
          </p:cNvPr>
          <p:cNvGraphicFramePr>
            <a:graphicFrameLocks noGrp="1"/>
          </p:cNvGraphicFramePr>
          <p:nvPr>
            <p:ph idx="1"/>
            <p:extLst>
              <p:ext uri="{D42A27DB-BD31-4B8C-83A1-F6EECF244321}">
                <p14:modId xmlns:p14="http://schemas.microsoft.com/office/powerpoint/2010/main" val="2685247925"/>
              </p:ext>
            </p:extLst>
          </p:nvPr>
        </p:nvGraphicFramePr>
        <p:xfrm>
          <a:off x="1588168" y="1391654"/>
          <a:ext cx="10186738" cy="4726510"/>
        </p:xfrm>
        <a:graphic>
          <a:graphicData uri="http://schemas.openxmlformats.org/drawingml/2006/table">
            <a:tbl>
              <a:tblPr/>
              <a:tblGrid>
                <a:gridCol w="5093369">
                  <a:extLst>
                    <a:ext uri="{9D8B030D-6E8A-4147-A177-3AD203B41FA5}">
                      <a16:colId xmlns:a16="http://schemas.microsoft.com/office/drawing/2014/main" val="20000"/>
                    </a:ext>
                  </a:extLst>
                </a:gridCol>
                <a:gridCol w="5093369">
                  <a:extLst>
                    <a:ext uri="{9D8B030D-6E8A-4147-A177-3AD203B41FA5}">
                      <a16:colId xmlns:a16="http://schemas.microsoft.com/office/drawing/2014/main" val="20001"/>
                    </a:ext>
                  </a:extLst>
                </a:gridCol>
              </a:tblGrid>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Chromatogram</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Signal data from a sequencing reaction of a physical piece of DNA</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Read (0.5 kb to 1.0 kb)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Base-calls and quality scores assigned to a chromatogram.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329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s-ES_tradnl" sz="1800" b="0" i="0" u="none" strike="noStrike" cap="none" normalizeH="0" baseline="0">
                          <a:ln>
                            <a:noFill/>
                          </a:ln>
                          <a:solidFill>
                            <a:srgbClr val="000000"/>
                          </a:solidFill>
                          <a:effectLst/>
                          <a:latin typeface="Calibri" pitchFamily="34" charset="0"/>
                          <a:ea typeface="ＭＳ Ｐゴシック" charset="-128"/>
                        </a:rPr>
                        <a:t>Paired end (0.3 kb to 0.8 kb)</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Pair of end-sequenced reads with a known orientation and separation (short).</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211904230"/>
                  </a:ext>
                </a:extLst>
              </a:tr>
              <a:tr h="112396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Mate-pair (2 kb to 100 kb)</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a:ln>
                            <a:noFill/>
                          </a:ln>
                          <a:solidFill>
                            <a:srgbClr val="000000"/>
                          </a:solidFill>
                          <a:effectLst/>
                          <a:latin typeface="Calibri" pitchFamily="34" charset="0"/>
                          <a:ea typeface="ＭＳ Ｐゴシック" charset="-128"/>
                          <a:cs typeface="+mn-cs"/>
                        </a:rPr>
                        <a:t>Pair of end-sequenced reads with a known orientation and separation (long). Must be carried by plasmids, fosmid (prokaryotic assembly) and BAC (eukaryotic assembly) libraries </a:t>
                      </a:r>
                      <a:endParaRPr kumimoji="0" lang="es-ES_tradnl" sz="1800" b="0" i="0" u="none" strike="noStrike" kern="1200" cap="none" normalizeH="0" baseline="0">
                        <a:ln>
                          <a:noFill/>
                        </a:ln>
                        <a:solidFill>
                          <a:srgbClr val="000000"/>
                        </a:solidFill>
                        <a:effectLst/>
                        <a:latin typeface="Calibri" pitchFamily="34" charset="0"/>
                        <a:ea typeface="ＭＳ Ｐゴシック" charset="-128"/>
                        <a:cs typeface="+mn-cs"/>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05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Contig (5 kb to 500 kb)</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Layout of overlapping reads with a consensus sequence. </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9777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Scaffold (100 kb to 10 Mb)</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ea typeface="ＭＳ Ｐゴシック" charset="-128"/>
                        </a:rPr>
                        <a:t>Layout of potentially nonoverlapping contigs based bases on mate-pair information, ideally spanning entire chromosomes or replicons</a:t>
                      </a:r>
                      <a:endParaRPr kumimoji="0" lang="es-ES_tradnl" sz="1800" b="0" i="0" u="none" strike="noStrike" cap="none" normalizeH="0" baseline="0">
                        <a:ln>
                          <a:noFill/>
                        </a:ln>
                        <a:solidFill>
                          <a:srgbClr val="000000"/>
                        </a:solidFill>
                        <a:effectLst/>
                        <a:latin typeface="Calibri" pitchFamily="34" charset="0"/>
                        <a:ea typeface="ＭＳ Ｐゴシック" charset="-128"/>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76FDC-C633-4D6B-B2E3-8EEDFD77E091}"/>
              </a:ext>
            </a:extLst>
          </p:cNvPr>
          <p:cNvSpPr txBox="1"/>
          <p:nvPr/>
        </p:nvSpPr>
        <p:spPr>
          <a:xfrm>
            <a:off x="1933302" y="613954"/>
            <a:ext cx="4019049" cy="646331"/>
          </a:xfrm>
          <a:prstGeom prst="rect">
            <a:avLst/>
          </a:prstGeom>
          <a:noFill/>
        </p:spPr>
        <p:txBody>
          <a:bodyPr wrap="none" rtlCol="0">
            <a:spAutoFit/>
          </a:bodyPr>
          <a:lstStyle/>
          <a:p>
            <a:r>
              <a:rPr lang="es-CL" sz="3600" b="1">
                <a:latin typeface="Times New Roman" panose="02020603050405020304" pitchFamily="18" charset="0"/>
                <a:cs typeface="Times New Roman" panose="02020603050405020304" pitchFamily="18" charset="0"/>
              </a:rPr>
              <a:t>Un poco de historia</a:t>
            </a:r>
            <a:endParaRPr lang="es-MX" sz="3600" b="1">
              <a:latin typeface="Times New Roman" panose="02020603050405020304" pitchFamily="18" charset="0"/>
              <a:cs typeface="Times New Roman" panose="02020603050405020304" pitchFamily="18" charset="0"/>
            </a:endParaRPr>
          </a:p>
        </p:txBody>
      </p:sp>
      <p:pic>
        <p:nvPicPr>
          <p:cNvPr id="4" name="Imagen 3" descr="Imagen que contiene colorido, flor, fondo, verde&#10;&#10;Descripción generada automáticamente">
            <a:extLst>
              <a:ext uri="{FF2B5EF4-FFF2-40B4-BE49-F238E27FC236}">
                <a16:creationId xmlns:a16="http://schemas.microsoft.com/office/drawing/2014/main" id="{774594ED-1C71-4D9F-A4D7-CFE8F31A3D6D}"/>
              </a:ext>
            </a:extLst>
          </p:cNvPr>
          <p:cNvPicPr>
            <a:picLocks noChangeAspect="1"/>
          </p:cNvPicPr>
          <p:nvPr/>
        </p:nvPicPr>
        <p:blipFill>
          <a:blip r:embed="rId3"/>
          <a:stretch>
            <a:fillRect/>
          </a:stretch>
        </p:blipFill>
        <p:spPr>
          <a:xfrm>
            <a:off x="4541914" y="1907176"/>
            <a:ext cx="4170317" cy="4170317"/>
          </a:xfrm>
          <a:prstGeom prst="rect">
            <a:avLst/>
          </a:prstGeom>
        </p:spPr>
      </p:pic>
      <p:sp>
        <p:nvSpPr>
          <p:cNvPr id="5" name="Rectángulo 4">
            <a:extLst>
              <a:ext uri="{FF2B5EF4-FFF2-40B4-BE49-F238E27FC236}">
                <a16:creationId xmlns:a16="http://schemas.microsoft.com/office/drawing/2014/main" id="{7A7C2A8F-D0AF-4B46-B23A-6DEB7B01EB5E}"/>
              </a:ext>
            </a:extLst>
          </p:cNvPr>
          <p:cNvSpPr/>
          <p:nvPr/>
        </p:nvSpPr>
        <p:spPr>
          <a:xfrm rot="3220317">
            <a:off x="7955247" y="1994397"/>
            <a:ext cx="1736374" cy="923330"/>
          </a:xfrm>
          <a:prstGeom prst="rect">
            <a:avLst/>
          </a:prstGeom>
          <a:noFill/>
        </p:spPr>
        <p:txBody>
          <a:bodyPr wrap="none" lIns="91440" tIns="45720" rIns="91440" bIns="45720">
            <a:spAutoFit/>
          </a:bodyPr>
          <a:lstStyle/>
          <a:p>
            <a:pPr algn="ctr"/>
            <a:r>
              <a:rPr lang="es-ES" sz="5400" b="1">
                <a:ln w="12700">
                  <a:solidFill>
                    <a:schemeClr val="accent5"/>
                  </a:solidFill>
                  <a:prstDash val="solid"/>
                </a:ln>
                <a:pattFill prst="ltDnDiag">
                  <a:fgClr>
                    <a:schemeClr val="accent5">
                      <a:lumMod val="60000"/>
                      <a:lumOff val="40000"/>
                    </a:schemeClr>
                  </a:fgClr>
                  <a:bgClr>
                    <a:schemeClr val="bg1"/>
                  </a:bgClr>
                </a:pattFill>
              </a:rPr>
              <a:t>1976</a:t>
            </a:r>
          </a:p>
        </p:txBody>
      </p:sp>
      <p:sp>
        <p:nvSpPr>
          <p:cNvPr id="8" name="Rectángulo 7">
            <a:extLst>
              <a:ext uri="{FF2B5EF4-FFF2-40B4-BE49-F238E27FC236}">
                <a16:creationId xmlns:a16="http://schemas.microsoft.com/office/drawing/2014/main" id="{17277EA9-08E6-4206-B352-C4BD648EEBA1}"/>
              </a:ext>
            </a:extLst>
          </p:cNvPr>
          <p:cNvSpPr/>
          <p:nvPr/>
        </p:nvSpPr>
        <p:spPr>
          <a:xfrm>
            <a:off x="4343434" y="6078053"/>
            <a:ext cx="4567276" cy="646331"/>
          </a:xfrm>
          <a:prstGeom prst="rect">
            <a:avLst/>
          </a:prstGeom>
          <a:noFill/>
        </p:spPr>
        <p:txBody>
          <a:bodyPr wrap="none" lIns="91440" tIns="45720" rIns="91440" bIns="45720">
            <a:spAutoFit/>
          </a:bodyPr>
          <a:lstStyle/>
          <a:p>
            <a:pPr algn="ctr"/>
            <a:r>
              <a:rPr lang="es-ES" sz="3600" b="1">
                <a:ln w="12700">
                  <a:solidFill>
                    <a:schemeClr val="accent5"/>
                  </a:solidFill>
                  <a:prstDash val="solid"/>
                </a:ln>
                <a:pattFill prst="ltDnDiag">
                  <a:fgClr>
                    <a:schemeClr val="accent5">
                      <a:lumMod val="60000"/>
                      <a:lumOff val="40000"/>
                    </a:schemeClr>
                  </a:fgClr>
                  <a:bgClr>
                    <a:schemeClr val="bg1"/>
                  </a:bgClr>
                </a:pattFill>
              </a:rPr>
              <a:t>Bacteriophage MS2</a:t>
            </a:r>
          </a:p>
        </p:txBody>
      </p:sp>
      <p:sp>
        <p:nvSpPr>
          <p:cNvPr id="9" name="Rectángulo 8">
            <a:extLst>
              <a:ext uri="{FF2B5EF4-FFF2-40B4-BE49-F238E27FC236}">
                <a16:creationId xmlns:a16="http://schemas.microsoft.com/office/drawing/2014/main" id="{52392778-F2F2-4EB5-8109-C83E2D30D482}"/>
              </a:ext>
            </a:extLst>
          </p:cNvPr>
          <p:cNvSpPr/>
          <p:nvPr/>
        </p:nvSpPr>
        <p:spPr>
          <a:xfrm>
            <a:off x="208158" y="31464"/>
            <a:ext cx="6096000" cy="646331"/>
          </a:xfrm>
          <a:prstGeom prst="rect">
            <a:avLst/>
          </a:prstGeom>
        </p:spPr>
        <p:txBody>
          <a:bodyPr>
            <a:spAutoFit/>
          </a:bodyPr>
          <a:lstStyle/>
          <a:p>
            <a:r>
              <a:rPr lang="es-MX"/>
              <a:t>https://www.yourgenome.org/facts/timeline-organisms-that-have-had-their-genomes-sequenced</a:t>
            </a:r>
          </a:p>
        </p:txBody>
      </p:sp>
    </p:spTree>
    <p:extLst>
      <p:ext uri="{BB962C8B-B14F-4D97-AF65-F5344CB8AC3E}">
        <p14:creationId xmlns:p14="http://schemas.microsoft.com/office/powerpoint/2010/main" val="3830616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62850C-99FB-452B-A115-DC6F9DC317A7}"/>
              </a:ext>
            </a:extLst>
          </p:cNvPr>
          <p:cNvSpPr/>
          <p:nvPr/>
        </p:nvSpPr>
        <p:spPr>
          <a:xfrm>
            <a:off x="1702397" y="613429"/>
            <a:ext cx="4049185"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Predicción de genes</a:t>
            </a:r>
          </a:p>
        </p:txBody>
      </p:sp>
      <p:pic>
        <p:nvPicPr>
          <p:cNvPr id="4" name="Imagen 3">
            <a:extLst>
              <a:ext uri="{FF2B5EF4-FFF2-40B4-BE49-F238E27FC236}">
                <a16:creationId xmlns:a16="http://schemas.microsoft.com/office/drawing/2014/main" id="{098AE68B-229A-4149-8B01-C55C47E15933}"/>
              </a:ext>
            </a:extLst>
          </p:cNvPr>
          <p:cNvPicPr>
            <a:picLocks noChangeAspect="1"/>
          </p:cNvPicPr>
          <p:nvPr/>
        </p:nvPicPr>
        <p:blipFill>
          <a:blip r:embed="rId2"/>
          <a:stretch>
            <a:fillRect/>
          </a:stretch>
        </p:blipFill>
        <p:spPr>
          <a:xfrm>
            <a:off x="1947001" y="1251963"/>
            <a:ext cx="8986837" cy="5606037"/>
          </a:xfrm>
          <a:prstGeom prst="rect">
            <a:avLst/>
          </a:prstGeom>
        </p:spPr>
      </p:pic>
      <p:sp>
        <p:nvSpPr>
          <p:cNvPr id="5" name="Rectángulo 4">
            <a:extLst>
              <a:ext uri="{FF2B5EF4-FFF2-40B4-BE49-F238E27FC236}">
                <a16:creationId xmlns:a16="http://schemas.microsoft.com/office/drawing/2014/main" id="{A33F86E9-F931-4840-98BC-5CA5AD8BF597}"/>
              </a:ext>
            </a:extLst>
          </p:cNvPr>
          <p:cNvSpPr/>
          <p:nvPr/>
        </p:nvSpPr>
        <p:spPr>
          <a:xfrm>
            <a:off x="3726989" y="6615272"/>
            <a:ext cx="6096000" cy="276999"/>
          </a:xfrm>
          <a:prstGeom prst="rect">
            <a:avLst/>
          </a:prstGeom>
        </p:spPr>
        <p:txBody>
          <a:bodyPr>
            <a:spAutoFit/>
          </a:bodyPr>
          <a:lstStyle/>
          <a:p>
            <a:r>
              <a:rPr lang="es-MX" sz="1200"/>
              <a:t>https://www.ncbi.nlm.nih.gov/nuccore/556503834?report=graph</a:t>
            </a:r>
          </a:p>
        </p:txBody>
      </p:sp>
    </p:spTree>
    <p:extLst>
      <p:ext uri="{BB962C8B-B14F-4D97-AF65-F5344CB8AC3E}">
        <p14:creationId xmlns:p14="http://schemas.microsoft.com/office/powerpoint/2010/main" val="108899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F51EC7B-B390-430A-9E0F-1EDB8E630A13}"/>
              </a:ext>
            </a:extLst>
          </p:cNvPr>
          <p:cNvSpPr>
            <a:spLocks noGrp="1" noChangeArrowheads="1"/>
          </p:cNvSpPr>
          <p:nvPr>
            <p:ph type="title"/>
          </p:nvPr>
        </p:nvSpPr>
        <p:spPr>
          <a:xfrm>
            <a:off x="1774826" y="600979"/>
            <a:ext cx="8911687" cy="128089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Procariotas vs Eucariotas</a:t>
            </a:r>
          </a:p>
        </p:txBody>
      </p:sp>
      <p:sp>
        <p:nvSpPr>
          <p:cNvPr id="5123" name="Rectangle 3">
            <a:extLst>
              <a:ext uri="{FF2B5EF4-FFF2-40B4-BE49-F238E27FC236}">
                <a16:creationId xmlns:a16="http://schemas.microsoft.com/office/drawing/2014/main" id="{6AC5CD80-750C-44EB-B313-6BA834017229}"/>
              </a:ext>
            </a:extLst>
          </p:cNvPr>
          <p:cNvSpPr>
            <a:spLocks noGrp="1" noChangeArrowheads="1"/>
          </p:cNvSpPr>
          <p:nvPr>
            <p:ph type="body" sz="half" idx="1"/>
          </p:nvPr>
        </p:nvSpPr>
        <p:spPr>
          <a:xfrm>
            <a:off x="1981201" y="1102899"/>
            <a:ext cx="4518025" cy="4530725"/>
          </a:xfrm>
        </p:spPr>
        <p:txBody>
          <a:bodyPr>
            <a:normAutofit fontScale="92500"/>
          </a:bodyPr>
          <a:lstStyle/>
          <a:p>
            <a:r>
              <a:rPr lang="en-US" altLang="en-US" sz="2000">
                <a:solidFill>
                  <a:srgbClr val="FA4E19"/>
                </a:solidFill>
              </a:rPr>
              <a:t>Procariotas</a:t>
            </a:r>
            <a:endParaRPr lang="en-US" altLang="en-US" sz="2000"/>
          </a:p>
          <a:p>
            <a:pPr lvl="1"/>
            <a:r>
              <a:rPr lang="en-US" altLang="en-US" sz="1800"/>
              <a:t>Genomas pequeños </a:t>
            </a:r>
            <a:r>
              <a:rPr lang="es-ES" altLang="es-MX" sz="1800"/>
              <a:t>(0.5 – </a:t>
            </a:r>
            <a:r>
              <a:rPr lang="en-US" altLang="es-MX" sz="1800">
                <a:cs typeface="Times New Roman" panose="02020603050405020304" pitchFamily="18" charset="0"/>
              </a:rPr>
              <a:t>10</a:t>
            </a:r>
            <a:r>
              <a:rPr lang="en-US" altLang="es-MX" sz="1800" baseline="30000">
                <a:cs typeface="Times New Roman" panose="02020603050405020304" pitchFamily="18" charset="0"/>
              </a:rPr>
              <a:t>6</a:t>
            </a:r>
            <a:r>
              <a:rPr lang="en-US" altLang="es-MX" sz="900">
                <a:cs typeface="Times New Roman" panose="02020603050405020304" pitchFamily="18" charset="0"/>
              </a:rPr>
              <a:t> </a:t>
            </a:r>
            <a:r>
              <a:rPr lang="en-US" altLang="es-MX" sz="1800">
                <a:cs typeface="Times New Roman" panose="02020603050405020304" pitchFamily="18" charset="0"/>
              </a:rPr>
              <a:t>bp</a:t>
            </a:r>
            <a:r>
              <a:rPr lang="es-ES" altLang="es-MX" sz="1800"/>
              <a:t>)</a:t>
            </a:r>
            <a:endParaRPr lang="en-US" altLang="en-US" sz="1800"/>
          </a:p>
          <a:p>
            <a:pPr lvl="1"/>
            <a:r>
              <a:rPr lang="en-US" altLang="en-US" sz="1800"/>
              <a:t>Alta densidad de genes</a:t>
            </a:r>
          </a:p>
          <a:p>
            <a:pPr lvl="1"/>
            <a:r>
              <a:rPr lang="en-US" altLang="en-US" sz="1800"/>
              <a:t>Sin intrones</a:t>
            </a:r>
          </a:p>
          <a:p>
            <a:pPr lvl="1"/>
            <a:endParaRPr lang="en-US" altLang="en-US" sz="1800"/>
          </a:p>
          <a:p>
            <a:pPr lvl="1"/>
            <a:r>
              <a:rPr lang="en-US" altLang="en-US" sz="1800"/>
              <a:t>Identificación de genes relativamente simple (&gt;90%)</a:t>
            </a:r>
          </a:p>
          <a:p>
            <a:pPr lvl="1"/>
            <a:endParaRPr lang="en-US" altLang="en-US" sz="1800"/>
          </a:p>
          <a:p>
            <a:pPr lvl="1"/>
            <a:r>
              <a:rPr lang="en-US" altLang="en-US" sz="1800"/>
              <a:t>Problemas</a:t>
            </a:r>
          </a:p>
          <a:p>
            <a:pPr lvl="2"/>
            <a:r>
              <a:rPr lang="en-US" altLang="en-US" sz="1800"/>
              <a:t>ORFs solapados</a:t>
            </a:r>
          </a:p>
          <a:p>
            <a:pPr lvl="2"/>
            <a:r>
              <a:rPr lang="en-US" altLang="en-US" sz="1800"/>
              <a:t>genes cortos</a:t>
            </a:r>
          </a:p>
          <a:p>
            <a:pPr lvl="2"/>
            <a:r>
              <a:rPr lang="en-US" altLang="en-US" sz="1800"/>
              <a:t>encontrar promotores y TSS</a:t>
            </a:r>
          </a:p>
        </p:txBody>
      </p:sp>
      <p:sp>
        <p:nvSpPr>
          <p:cNvPr id="5124" name="Rectangle 4">
            <a:extLst>
              <a:ext uri="{FF2B5EF4-FFF2-40B4-BE49-F238E27FC236}">
                <a16:creationId xmlns:a16="http://schemas.microsoft.com/office/drawing/2014/main" id="{565D118A-D4C3-4C5D-B760-055B3B748BBB}"/>
              </a:ext>
            </a:extLst>
          </p:cNvPr>
          <p:cNvSpPr>
            <a:spLocks noGrp="1" noChangeArrowheads="1"/>
          </p:cNvSpPr>
          <p:nvPr>
            <p:ph type="body" sz="half" idx="2"/>
          </p:nvPr>
        </p:nvSpPr>
        <p:spPr>
          <a:xfrm>
            <a:off x="6172200" y="1131473"/>
            <a:ext cx="4495800" cy="4114800"/>
          </a:xfrm>
        </p:spPr>
        <p:txBody>
          <a:bodyPr>
            <a:normAutofit lnSpcReduction="10000"/>
          </a:bodyPr>
          <a:lstStyle/>
          <a:p>
            <a:r>
              <a:rPr lang="en-US" altLang="en-US" sz="2000">
                <a:solidFill>
                  <a:srgbClr val="FA4E19"/>
                </a:solidFill>
              </a:rPr>
              <a:t>Eucariotas</a:t>
            </a:r>
            <a:endParaRPr lang="en-US" altLang="en-US" sz="2000"/>
          </a:p>
          <a:p>
            <a:pPr lvl="1"/>
            <a:r>
              <a:rPr lang="en-US" altLang="en-US" sz="1800"/>
              <a:t>Genomas grandes </a:t>
            </a:r>
            <a:r>
              <a:rPr lang="es-ES" altLang="es-MX" sz="1800"/>
              <a:t>(</a:t>
            </a:r>
            <a:r>
              <a:rPr lang="en-US" altLang="es-MX" sz="1800"/>
              <a:t>10</a:t>
            </a:r>
            <a:r>
              <a:rPr lang="en-US" altLang="es-MX" sz="1800" baseline="30000"/>
              <a:t>7</a:t>
            </a:r>
            <a:r>
              <a:rPr lang="en-US" altLang="es-MX" sz="1800"/>
              <a:t> – 10</a:t>
            </a:r>
            <a:r>
              <a:rPr lang="en-US" altLang="es-MX" sz="1800" baseline="30000"/>
              <a:t>10</a:t>
            </a:r>
            <a:r>
              <a:rPr lang="en-US" altLang="es-MX" sz="1800"/>
              <a:t> bp</a:t>
            </a:r>
            <a:r>
              <a:rPr lang="es-ES" altLang="es-MX" sz="1800"/>
              <a:t>)</a:t>
            </a:r>
            <a:endParaRPr lang="en-US" altLang="en-US" sz="1800"/>
          </a:p>
          <a:p>
            <a:pPr lvl="1"/>
            <a:r>
              <a:rPr lang="en-US" altLang="en-US" sz="1800"/>
              <a:t>Baja densidad de genes</a:t>
            </a:r>
          </a:p>
          <a:p>
            <a:pPr lvl="1"/>
            <a:r>
              <a:rPr lang="en-US" altLang="en-US" sz="1800"/>
              <a:t>Intrones y exones</a:t>
            </a:r>
          </a:p>
          <a:p>
            <a:pPr lvl="1"/>
            <a:endParaRPr lang="en-US" altLang="en-US" sz="1800"/>
          </a:p>
          <a:p>
            <a:pPr lvl="1"/>
            <a:r>
              <a:rPr lang="en-US" altLang="en-US" sz="1800"/>
              <a:t>Identificación de genes es un problema complejo (~50%)</a:t>
            </a:r>
          </a:p>
          <a:p>
            <a:pPr lvl="1"/>
            <a:endParaRPr lang="en-US" altLang="en-US" sz="1800"/>
          </a:p>
          <a:p>
            <a:pPr lvl="1"/>
            <a:r>
              <a:rPr lang="en-US" altLang="en-US" sz="1800"/>
              <a:t>Problemas</a:t>
            </a:r>
          </a:p>
          <a:p>
            <a:pPr lvl="2"/>
            <a:r>
              <a:rPr lang="en-US" altLang="en-US" sz="1800"/>
              <a:t>muchos</a:t>
            </a:r>
          </a:p>
        </p:txBody>
      </p:sp>
      <p:grpSp>
        <p:nvGrpSpPr>
          <p:cNvPr id="5131" name="Group 11">
            <a:extLst>
              <a:ext uri="{FF2B5EF4-FFF2-40B4-BE49-F238E27FC236}">
                <a16:creationId xmlns:a16="http://schemas.microsoft.com/office/drawing/2014/main" id="{4AC4E4DB-7B9C-48E1-A606-BD38D76E7F9C}"/>
              </a:ext>
            </a:extLst>
          </p:cNvPr>
          <p:cNvGrpSpPr>
            <a:grpSpLocks/>
          </p:cNvGrpSpPr>
          <p:nvPr/>
        </p:nvGrpSpPr>
        <p:grpSpPr bwMode="auto">
          <a:xfrm>
            <a:off x="1774826" y="5229226"/>
            <a:ext cx="4968875" cy="1628775"/>
            <a:chOff x="385" y="2024"/>
            <a:chExt cx="5193" cy="2086"/>
          </a:xfrm>
        </p:grpSpPr>
        <p:pic>
          <p:nvPicPr>
            <p:cNvPr id="5132" name="Picture 12" descr="adntem7">
              <a:extLst>
                <a:ext uri="{FF2B5EF4-FFF2-40B4-BE49-F238E27FC236}">
                  <a16:creationId xmlns:a16="http://schemas.microsoft.com/office/drawing/2014/main" id="{4A551DCD-B000-4721-BE9E-A7D41F594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2024"/>
              <a:ext cx="5193"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Rectangle 13">
              <a:extLst>
                <a:ext uri="{FF2B5EF4-FFF2-40B4-BE49-F238E27FC236}">
                  <a16:creationId xmlns:a16="http://schemas.microsoft.com/office/drawing/2014/main" id="{A9448732-8BA1-4B45-82C6-1805D6DD16F0}"/>
                </a:ext>
              </a:extLst>
            </p:cNvPr>
            <p:cNvSpPr>
              <a:spLocks noChangeArrowheads="1"/>
            </p:cNvSpPr>
            <p:nvPr/>
          </p:nvSpPr>
          <p:spPr bwMode="auto">
            <a:xfrm>
              <a:off x="929" y="3793"/>
              <a:ext cx="317" cy="13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134" name="Rectangle 14">
              <a:extLst>
                <a:ext uri="{FF2B5EF4-FFF2-40B4-BE49-F238E27FC236}">
                  <a16:creationId xmlns:a16="http://schemas.microsoft.com/office/drawing/2014/main" id="{C4481FEA-8F50-4DFF-AE40-F8E5478D7708}"/>
                </a:ext>
              </a:extLst>
            </p:cNvPr>
            <p:cNvSpPr>
              <a:spLocks noChangeArrowheads="1"/>
            </p:cNvSpPr>
            <p:nvPr/>
          </p:nvSpPr>
          <p:spPr bwMode="auto">
            <a:xfrm>
              <a:off x="1429" y="3603"/>
              <a:ext cx="317" cy="136"/>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135" name="Rectangle 15">
              <a:extLst>
                <a:ext uri="{FF2B5EF4-FFF2-40B4-BE49-F238E27FC236}">
                  <a16:creationId xmlns:a16="http://schemas.microsoft.com/office/drawing/2014/main" id="{455470F1-A84D-4F7E-989B-A4801EDC71F6}"/>
                </a:ext>
              </a:extLst>
            </p:cNvPr>
            <p:cNvSpPr>
              <a:spLocks noChangeArrowheads="1"/>
            </p:cNvSpPr>
            <p:nvPr/>
          </p:nvSpPr>
          <p:spPr bwMode="auto">
            <a:xfrm>
              <a:off x="1927" y="3793"/>
              <a:ext cx="318" cy="136"/>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grpSp>
      <p:pic>
        <p:nvPicPr>
          <p:cNvPr id="5136" name="Picture 16" descr="exointro1">
            <a:extLst>
              <a:ext uri="{FF2B5EF4-FFF2-40B4-BE49-F238E27FC236}">
                <a16:creationId xmlns:a16="http://schemas.microsoft.com/office/drawing/2014/main" id="{25CDAB4B-DEF2-4582-8F06-9D40D1781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222" y="5592763"/>
            <a:ext cx="4248150" cy="1265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0706B8-2932-4C8E-8681-20992C97C70D}"/>
              </a:ext>
            </a:extLst>
          </p:cNvPr>
          <p:cNvSpPr>
            <a:spLocks noGrp="1" noChangeArrowheads="1"/>
          </p:cNvSpPr>
          <p:nvPr>
            <p:ph type="title"/>
          </p:nvPr>
        </p:nvSpPr>
        <p:spPr>
          <a:xfrm>
            <a:off x="1756314" y="608068"/>
            <a:ext cx="8911687" cy="128089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Estructura de los genes</a:t>
            </a:r>
          </a:p>
        </p:txBody>
      </p:sp>
      <p:pic>
        <p:nvPicPr>
          <p:cNvPr id="6147" name="Picture 3" descr="gene">
            <a:extLst>
              <a:ext uri="{FF2B5EF4-FFF2-40B4-BE49-F238E27FC236}">
                <a16:creationId xmlns:a16="http://schemas.microsoft.com/office/drawing/2014/main" id="{1DF97BB4-3D57-4846-9315-3420F50AA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520"/>
          <a:stretch>
            <a:fillRect/>
          </a:stretch>
        </p:blipFill>
        <p:spPr bwMode="auto">
          <a:xfrm>
            <a:off x="1992314" y="1484313"/>
            <a:ext cx="3514725" cy="48958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ne">
            <a:extLst>
              <a:ext uri="{FF2B5EF4-FFF2-40B4-BE49-F238E27FC236}">
                <a16:creationId xmlns:a16="http://schemas.microsoft.com/office/drawing/2014/main" id="{26C9BC34-E42A-4F20-843A-D8CF514F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500"/>
          <a:stretch>
            <a:fillRect/>
          </a:stretch>
        </p:blipFill>
        <p:spPr bwMode="auto">
          <a:xfrm>
            <a:off x="5910264" y="1484313"/>
            <a:ext cx="4757737" cy="489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7BCE3BC-4244-46D0-90FD-BFE93205C2D1}"/>
              </a:ext>
            </a:extLst>
          </p:cNvPr>
          <p:cNvSpPr>
            <a:spLocks noGrp="1" noChangeArrowheads="1"/>
          </p:cNvSpPr>
          <p:nvPr>
            <p:ph type="title"/>
          </p:nvPr>
        </p:nvSpPr>
        <p:spPr>
          <a:xfrm>
            <a:off x="1640156" y="640669"/>
            <a:ext cx="8911687" cy="1280890"/>
          </a:xfrm>
        </p:spPr>
        <p:txBody>
          <a:bodyPr>
            <a:normAutofit/>
          </a:bodyPr>
          <a:lstStyle/>
          <a:p>
            <a:r>
              <a:rPr lang="en-US" altLang="en-US" b="1">
                <a:solidFill>
                  <a:schemeClr val="tx1"/>
                </a:solidFill>
                <a:latin typeface="Times New Roman" panose="02020603050405020304" pitchFamily="18" charset="0"/>
                <a:cs typeface="Times New Roman" panose="02020603050405020304" pitchFamily="18" charset="0"/>
              </a:rPr>
              <a:t>Estructura de un gene bacteriano</a:t>
            </a:r>
          </a:p>
        </p:txBody>
      </p:sp>
      <p:grpSp>
        <p:nvGrpSpPr>
          <p:cNvPr id="23555" name="Group 3">
            <a:extLst>
              <a:ext uri="{FF2B5EF4-FFF2-40B4-BE49-F238E27FC236}">
                <a16:creationId xmlns:a16="http://schemas.microsoft.com/office/drawing/2014/main" id="{4DA4E397-43F0-4BAD-899A-C4DABE04B5C5}"/>
              </a:ext>
            </a:extLst>
          </p:cNvPr>
          <p:cNvGrpSpPr>
            <a:grpSpLocks/>
          </p:cNvGrpSpPr>
          <p:nvPr/>
        </p:nvGrpSpPr>
        <p:grpSpPr bwMode="auto">
          <a:xfrm>
            <a:off x="1828800" y="1556000"/>
            <a:ext cx="5943600" cy="228600"/>
            <a:chOff x="192" y="528"/>
            <a:chExt cx="3744" cy="144"/>
          </a:xfrm>
        </p:grpSpPr>
        <p:sp>
          <p:nvSpPr>
            <p:cNvPr id="23556" name="Line 4">
              <a:extLst>
                <a:ext uri="{FF2B5EF4-FFF2-40B4-BE49-F238E27FC236}">
                  <a16:creationId xmlns:a16="http://schemas.microsoft.com/office/drawing/2014/main" id="{0762A04B-8B86-40E5-9203-976EE00D30B9}"/>
                </a:ext>
              </a:extLst>
            </p:cNvPr>
            <p:cNvSpPr>
              <a:spLocks noChangeShapeType="1"/>
            </p:cNvSpPr>
            <p:nvPr/>
          </p:nvSpPr>
          <p:spPr bwMode="auto">
            <a:xfrm>
              <a:off x="192" y="672"/>
              <a:ext cx="37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7" name="Line 5">
              <a:extLst>
                <a:ext uri="{FF2B5EF4-FFF2-40B4-BE49-F238E27FC236}">
                  <a16:creationId xmlns:a16="http://schemas.microsoft.com/office/drawing/2014/main" id="{B59A7C93-0E4E-433F-9213-84F1768F0F72}"/>
                </a:ext>
              </a:extLst>
            </p:cNvPr>
            <p:cNvSpPr>
              <a:spLocks noChangeShapeType="1"/>
            </p:cNvSpPr>
            <p:nvPr/>
          </p:nvSpPr>
          <p:spPr bwMode="auto">
            <a:xfrm>
              <a:off x="1488" y="672"/>
              <a:ext cx="1248" cy="0"/>
            </a:xfrm>
            <a:prstGeom prst="line">
              <a:avLst/>
            </a:prstGeom>
            <a:noFill/>
            <a:ln w="762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8" name="Line 6">
              <a:extLst>
                <a:ext uri="{FF2B5EF4-FFF2-40B4-BE49-F238E27FC236}">
                  <a16:creationId xmlns:a16="http://schemas.microsoft.com/office/drawing/2014/main" id="{8E310336-EE61-4D47-9D0C-D85A054C7E1A}"/>
                </a:ext>
              </a:extLst>
            </p:cNvPr>
            <p:cNvSpPr>
              <a:spLocks noChangeShapeType="1"/>
            </p:cNvSpPr>
            <p:nvPr/>
          </p:nvSpPr>
          <p:spPr bwMode="auto">
            <a:xfrm>
              <a:off x="3024" y="672"/>
              <a:ext cx="864" cy="0"/>
            </a:xfrm>
            <a:prstGeom prst="line">
              <a:avLst/>
            </a:prstGeom>
            <a:noFill/>
            <a:ln w="76200">
              <a:solidFill>
                <a:srgbClr val="FF5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59" name="Line 7">
              <a:extLst>
                <a:ext uri="{FF2B5EF4-FFF2-40B4-BE49-F238E27FC236}">
                  <a16:creationId xmlns:a16="http://schemas.microsoft.com/office/drawing/2014/main" id="{9C3479D4-7BFE-45DA-82FB-9FB536DDF797}"/>
                </a:ext>
              </a:extLst>
            </p:cNvPr>
            <p:cNvSpPr>
              <a:spLocks noChangeShapeType="1"/>
            </p:cNvSpPr>
            <p:nvPr/>
          </p:nvSpPr>
          <p:spPr bwMode="auto">
            <a:xfrm>
              <a:off x="432"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0" name="Line 8">
              <a:extLst>
                <a:ext uri="{FF2B5EF4-FFF2-40B4-BE49-F238E27FC236}">
                  <a16:creationId xmlns:a16="http://schemas.microsoft.com/office/drawing/2014/main" id="{77C3E44A-A166-4CBC-AD46-149F8565935C}"/>
                </a:ext>
              </a:extLst>
            </p:cNvPr>
            <p:cNvSpPr>
              <a:spLocks noChangeShapeType="1"/>
            </p:cNvSpPr>
            <p:nvPr/>
          </p:nvSpPr>
          <p:spPr bwMode="auto">
            <a:xfrm>
              <a:off x="624"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1" name="Line 9">
              <a:extLst>
                <a:ext uri="{FF2B5EF4-FFF2-40B4-BE49-F238E27FC236}">
                  <a16:creationId xmlns:a16="http://schemas.microsoft.com/office/drawing/2014/main" id="{6E9AB076-5414-4535-8132-74E9E323EAB4}"/>
                </a:ext>
              </a:extLst>
            </p:cNvPr>
            <p:cNvSpPr>
              <a:spLocks noChangeShapeType="1"/>
            </p:cNvSpPr>
            <p:nvPr/>
          </p:nvSpPr>
          <p:spPr bwMode="auto">
            <a:xfrm>
              <a:off x="240" y="672"/>
              <a:ext cx="144" cy="0"/>
            </a:xfrm>
            <a:prstGeom prst="line">
              <a:avLst/>
            </a:prstGeom>
            <a:noFill/>
            <a:ln w="762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sp>
          <p:nvSpPr>
            <p:cNvPr id="23562" name="Line 10">
              <a:extLst>
                <a:ext uri="{FF2B5EF4-FFF2-40B4-BE49-F238E27FC236}">
                  <a16:creationId xmlns:a16="http://schemas.microsoft.com/office/drawing/2014/main" id="{ECBBAC7D-D9B9-409D-9495-90BE56E496C1}"/>
                </a:ext>
              </a:extLst>
            </p:cNvPr>
            <p:cNvSpPr>
              <a:spLocks noChangeShapeType="1"/>
            </p:cNvSpPr>
            <p:nvPr/>
          </p:nvSpPr>
          <p:spPr bwMode="auto">
            <a:xfrm>
              <a:off x="960" y="528"/>
              <a:ext cx="2976"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a:p>
          </p:txBody>
        </p:sp>
      </p:grpSp>
      <p:sp>
        <p:nvSpPr>
          <p:cNvPr id="23563" name="Text Box 11">
            <a:extLst>
              <a:ext uri="{FF2B5EF4-FFF2-40B4-BE49-F238E27FC236}">
                <a16:creationId xmlns:a16="http://schemas.microsoft.com/office/drawing/2014/main" id="{E8A0816A-89D8-4F8C-80A1-79EFC93D8C09}"/>
              </a:ext>
            </a:extLst>
          </p:cNvPr>
          <p:cNvSpPr txBox="1">
            <a:spLocks noChangeArrowheads="1"/>
          </p:cNvSpPr>
          <p:nvPr/>
        </p:nvSpPr>
        <p:spPr bwMode="auto">
          <a:xfrm>
            <a:off x="4727575" y="6364537"/>
            <a:ext cx="6096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69938" indent="-192088">
              <a:defRPr>
                <a:solidFill>
                  <a:schemeClr val="tx1"/>
                </a:solidFill>
                <a:latin typeface="Arial" panose="020B0604020202020204" pitchFamily="34" charset="0"/>
              </a:defRPr>
            </a:lvl2pPr>
            <a:lvl3pPr marL="96043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Char char="•"/>
            </a:pPr>
            <a:r>
              <a:rPr lang="en-US" altLang="en-US" sz="1600">
                <a:latin typeface="Verdana" panose="020B0604030504040204" pitchFamily="34" charset="0"/>
              </a:rPr>
              <a:t>Terminación</a:t>
            </a:r>
          </a:p>
        </p:txBody>
      </p:sp>
      <p:sp>
        <p:nvSpPr>
          <p:cNvPr id="23564" name="Text Box 12">
            <a:extLst>
              <a:ext uri="{FF2B5EF4-FFF2-40B4-BE49-F238E27FC236}">
                <a16:creationId xmlns:a16="http://schemas.microsoft.com/office/drawing/2014/main" id="{D8098AFD-A861-4D22-AD40-183F587A1CDC}"/>
              </a:ext>
            </a:extLst>
          </p:cNvPr>
          <p:cNvSpPr txBox="1">
            <a:spLocks noChangeArrowheads="1"/>
          </p:cNvSpPr>
          <p:nvPr/>
        </p:nvSpPr>
        <p:spPr bwMode="auto">
          <a:xfrm>
            <a:off x="4727575" y="2679950"/>
            <a:ext cx="1468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Promotores</a:t>
            </a:r>
            <a:endParaRPr lang="en-US" altLang="en-US" sz="2400">
              <a:latin typeface="Times" panose="02020603050405020304" pitchFamily="18" charset="0"/>
            </a:endParaRPr>
          </a:p>
        </p:txBody>
      </p:sp>
      <p:sp>
        <p:nvSpPr>
          <p:cNvPr id="23565" name="Text Box 13">
            <a:extLst>
              <a:ext uri="{FF2B5EF4-FFF2-40B4-BE49-F238E27FC236}">
                <a16:creationId xmlns:a16="http://schemas.microsoft.com/office/drawing/2014/main" id="{96D64C03-6836-43B1-A207-FEEF1F1EE389}"/>
              </a:ext>
            </a:extLst>
          </p:cNvPr>
          <p:cNvSpPr txBox="1">
            <a:spLocks noChangeArrowheads="1"/>
          </p:cNvSpPr>
          <p:nvPr/>
        </p:nvSpPr>
        <p:spPr bwMode="auto">
          <a:xfrm>
            <a:off x="4727575" y="4946900"/>
            <a:ext cx="3767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 uno o mas Open Reading Frames</a:t>
            </a:r>
            <a:endParaRPr lang="en-US" altLang="en-US" sz="2400">
              <a:latin typeface="Times" panose="02020603050405020304" pitchFamily="18" charset="0"/>
            </a:endParaRPr>
          </a:p>
        </p:txBody>
      </p:sp>
      <p:sp>
        <p:nvSpPr>
          <p:cNvPr id="23566" name="Text Box 14">
            <a:extLst>
              <a:ext uri="{FF2B5EF4-FFF2-40B4-BE49-F238E27FC236}">
                <a16:creationId xmlns:a16="http://schemas.microsoft.com/office/drawing/2014/main" id="{DE2FC50C-5EF3-4817-A843-B2F7B2AA228B}"/>
              </a:ext>
            </a:extLst>
          </p:cNvPr>
          <p:cNvSpPr txBox="1">
            <a:spLocks noChangeArrowheads="1"/>
          </p:cNvSpPr>
          <p:nvPr/>
        </p:nvSpPr>
        <p:spPr bwMode="auto">
          <a:xfrm>
            <a:off x="4727576" y="2325937"/>
            <a:ext cx="4359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Char char="•"/>
            </a:pPr>
            <a:r>
              <a:rPr lang="en-US" altLang="en-US" sz="1600"/>
              <a:t>Transcription factor binding site.</a:t>
            </a:r>
            <a:endParaRPr lang="en-US" altLang="en-US" sz="2400">
              <a:latin typeface="Times" panose="02020603050405020304" pitchFamily="18" charset="0"/>
            </a:endParaRPr>
          </a:p>
        </p:txBody>
      </p:sp>
      <p:sp>
        <p:nvSpPr>
          <p:cNvPr id="23567" name="Text Box 15">
            <a:extLst>
              <a:ext uri="{FF2B5EF4-FFF2-40B4-BE49-F238E27FC236}">
                <a16:creationId xmlns:a16="http://schemas.microsoft.com/office/drawing/2014/main" id="{8C6F89A8-44FD-465A-8A49-DA9BAA7B492A}"/>
              </a:ext>
            </a:extLst>
          </p:cNvPr>
          <p:cNvSpPr txBox="1">
            <a:spLocks noChangeArrowheads="1"/>
          </p:cNvSpPr>
          <p:nvPr/>
        </p:nvSpPr>
        <p:spPr bwMode="auto">
          <a:xfrm>
            <a:off x="5413376" y="3033962"/>
            <a:ext cx="386195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35 seq (T</a:t>
            </a:r>
            <a:r>
              <a:rPr lang="en-US" altLang="en-US" sz="800"/>
              <a:t>82</a:t>
            </a:r>
            <a:r>
              <a:rPr lang="en-US" altLang="en-US" sz="1600"/>
              <a:t>T</a:t>
            </a:r>
            <a:r>
              <a:rPr lang="en-US" altLang="en-US" sz="800"/>
              <a:t>84</a:t>
            </a:r>
            <a:r>
              <a:rPr lang="en-US" altLang="en-US" sz="1600"/>
              <a:t>G</a:t>
            </a:r>
            <a:r>
              <a:rPr lang="en-US" altLang="en-US" sz="800"/>
              <a:t>78</a:t>
            </a:r>
            <a:r>
              <a:rPr lang="en-US" altLang="en-US" sz="1600"/>
              <a:t>A</a:t>
            </a:r>
            <a:r>
              <a:rPr lang="en-US" altLang="en-US" sz="800"/>
              <a:t>65</a:t>
            </a:r>
            <a:r>
              <a:rPr lang="en-US" altLang="en-US" sz="1600"/>
              <a:t>C</a:t>
            </a:r>
            <a:r>
              <a:rPr lang="en-US" altLang="en-US" sz="800"/>
              <a:t>54</a:t>
            </a:r>
            <a:r>
              <a:rPr lang="en-US" altLang="en-US" sz="1600"/>
              <a:t>A</a:t>
            </a:r>
            <a:r>
              <a:rPr lang="en-US" altLang="en-US" sz="800"/>
              <a:t>45</a:t>
            </a:r>
            <a:r>
              <a:rPr lang="en-US" altLang="en-US" sz="1600"/>
              <a:t>) 15-20 bases</a:t>
            </a:r>
            <a:endParaRPr lang="en-US" altLang="en-US" sz="2400">
              <a:latin typeface="Times" panose="02020603050405020304" pitchFamily="18" charset="0"/>
            </a:endParaRPr>
          </a:p>
        </p:txBody>
      </p:sp>
      <p:sp>
        <p:nvSpPr>
          <p:cNvPr id="23568" name="Text Box 16">
            <a:extLst>
              <a:ext uri="{FF2B5EF4-FFF2-40B4-BE49-F238E27FC236}">
                <a16:creationId xmlns:a16="http://schemas.microsoft.com/office/drawing/2014/main" id="{AE9AB690-2BEF-4331-B66B-AB0D0A7DAAAB}"/>
              </a:ext>
            </a:extLst>
          </p:cNvPr>
          <p:cNvSpPr txBox="1">
            <a:spLocks noChangeArrowheads="1"/>
          </p:cNvSpPr>
          <p:nvPr/>
        </p:nvSpPr>
        <p:spPr bwMode="auto">
          <a:xfrm>
            <a:off x="5413375" y="3387975"/>
            <a:ext cx="35285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10 seq (T</a:t>
            </a:r>
            <a:r>
              <a:rPr lang="en-US" altLang="en-US" sz="800"/>
              <a:t>80</a:t>
            </a:r>
            <a:r>
              <a:rPr lang="en-US" altLang="en-US" sz="1600"/>
              <a:t>A</a:t>
            </a:r>
            <a:r>
              <a:rPr lang="en-US" altLang="en-US" sz="800"/>
              <a:t>95</a:t>
            </a:r>
            <a:r>
              <a:rPr lang="en-US" altLang="en-US" sz="1600"/>
              <a:t>T</a:t>
            </a:r>
            <a:r>
              <a:rPr lang="en-US" altLang="en-US" sz="800"/>
              <a:t>45</a:t>
            </a:r>
            <a:r>
              <a:rPr lang="en-US" altLang="en-US" sz="1600"/>
              <a:t>A</a:t>
            </a:r>
            <a:r>
              <a:rPr lang="en-US" altLang="en-US" sz="800"/>
              <a:t>60</a:t>
            </a:r>
            <a:r>
              <a:rPr lang="en-US" altLang="en-US" sz="1600"/>
              <a:t>A</a:t>
            </a:r>
            <a:r>
              <a:rPr lang="en-US" altLang="en-US" sz="800"/>
              <a:t>50</a:t>
            </a:r>
            <a:r>
              <a:rPr lang="en-US" altLang="en-US" sz="1600"/>
              <a:t>T</a:t>
            </a:r>
            <a:r>
              <a:rPr lang="en-US" altLang="en-US" sz="800"/>
              <a:t>96</a:t>
            </a:r>
            <a:r>
              <a:rPr lang="en-US" altLang="en-US" sz="1600"/>
              <a:t>) 5-9 bases</a:t>
            </a:r>
            <a:endParaRPr lang="en-US" altLang="en-US" sz="2400">
              <a:latin typeface="Times" panose="02020603050405020304" pitchFamily="18" charset="0"/>
            </a:endParaRPr>
          </a:p>
        </p:txBody>
      </p:sp>
      <p:sp>
        <p:nvSpPr>
          <p:cNvPr id="23569" name="Text Box 17">
            <a:extLst>
              <a:ext uri="{FF2B5EF4-FFF2-40B4-BE49-F238E27FC236}">
                <a16:creationId xmlns:a16="http://schemas.microsoft.com/office/drawing/2014/main" id="{3A47019F-46D2-4656-9BE9-992559A6479F}"/>
              </a:ext>
            </a:extLst>
          </p:cNvPr>
          <p:cNvSpPr txBox="1">
            <a:spLocks noChangeArrowheads="1"/>
          </p:cNvSpPr>
          <p:nvPr/>
        </p:nvSpPr>
        <p:spPr bwMode="auto">
          <a:xfrm>
            <a:off x="4727575" y="3754688"/>
            <a:ext cx="5538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FontTx/>
              <a:buChar char="•"/>
            </a:pPr>
            <a:r>
              <a:rPr lang="en-US" altLang="en-US" sz="1600"/>
              <a:t>Inicio de la transcripción : partida de la iniciación: Purina</a:t>
            </a:r>
            <a:r>
              <a:rPr lang="en-US" altLang="en-US" sz="800"/>
              <a:t> </a:t>
            </a:r>
            <a:r>
              <a:rPr lang="en-US" altLang="en-US" sz="1600"/>
              <a:t>(a veces es solo la “A” en CAT)</a:t>
            </a:r>
            <a:endParaRPr lang="en-US" altLang="en-US" sz="2400">
              <a:latin typeface="Times" panose="02020603050405020304" pitchFamily="18" charset="0"/>
            </a:endParaRPr>
          </a:p>
        </p:txBody>
      </p:sp>
      <p:sp>
        <p:nvSpPr>
          <p:cNvPr id="23570" name="Text Box 18">
            <a:extLst>
              <a:ext uri="{FF2B5EF4-FFF2-40B4-BE49-F238E27FC236}">
                <a16:creationId xmlns:a16="http://schemas.microsoft.com/office/drawing/2014/main" id="{D735726A-6434-4DD2-AA89-3C3D622DA79C}"/>
              </a:ext>
            </a:extLst>
          </p:cNvPr>
          <p:cNvSpPr txBox="1">
            <a:spLocks noChangeArrowheads="1"/>
          </p:cNvSpPr>
          <p:nvPr/>
        </p:nvSpPr>
        <p:spPr bwMode="auto">
          <a:xfrm>
            <a:off x="4727575" y="4345238"/>
            <a:ext cx="5538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buFontTx/>
              <a:buChar char="•"/>
            </a:pPr>
            <a:r>
              <a:rPr lang="en-US" altLang="en-US" sz="1600"/>
              <a:t>Sitio de unión a la traducción (shine-dalgarno) 10 bp rio arriba de AUG (AGGAGG)</a:t>
            </a:r>
            <a:endParaRPr lang="en-US" altLang="en-US" sz="2400">
              <a:latin typeface="Times" panose="02020603050405020304" pitchFamily="18" charset="0"/>
            </a:endParaRPr>
          </a:p>
        </p:txBody>
      </p:sp>
      <p:sp>
        <p:nvSpPr>
          <p:cNvPr id="23571" name="Text Box 19">
            <a:extLst>
              <a:ext uri="{FF2B5EF4-FFF2-40B4-BE49-F238E27FC236}">
                <a16:creationId xmlns:a16="http://schemas.microsoft.com/office/drawing/2014/main" id="{0CE95FEA-E6EB-4D4B-AFB2-B7EC14EF2DD8}"/>
              </a:ext>
            </a:extLst>
          </p:cNvPr>
          <p:cNvSpPr txBox="1">
            <a:spLocks noChangeArrowheads="1"/>
          </p:cNvSpPr>
          <p:nvPr/>
        </p:nvSpPr>
        <p:spPr bwMode="auto">
          <a:xfrm>
            <a:off x="5413375" y="5300912"/>
            <a:ext cx="488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start-codon (a menos que la seq sea parcial)</a:t>
            </a:r>
            <a:endParaRPr lang="en-US" altLang="en-US" sz="2400">
              <a:latin typeface="Times" panose="02020603050405020304" pitchFamily="18" charset="0"/>
            </a:endParaRPr>
          </a:p>
        </p:txBody>
      </p:sp>
      <p:sp>
        <p:nvSpPr>
          <p:cNvPr id="23572" name="Text Box 20">
            <a:extLst>
              <a:ext uri="{FF2B5EF4-FFF2-40B4-BE49-F238E27FC236}">
                <a16:creationId xmlns:a16="http://schemas.microsoft.com/office/drawing/2014/main" id="{A9EB89C1-9E19-42EC-937F-450C886A470B}"/>
              </a:ext>
            </a:extLst>
          </p:cNvPr>
          <p:cNvSpPr txBox="1">
            <a:spLocks noChangeArrowheads="1"/>
          </p:cNvSpPr>
          <p:nvPr/>
        </p:nvSpPr>
        <p:spPr bwMode="auto">
          <a:xfrm>
            <a:off x="5413375" y="5654925"/>
            <a:ext cx="5340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Hasta el siguiente codon stop en el mismo marco</a:t>
            </a:r>
          </a:p>
        </p:txBody>
      </p:sp>
      <p:sp>
        <p:nvSpPr>
          <p:cNvPr id="23573" name="Text Box 21">
            <a:extLst>
              <a:ext uri="{FF2B5EF4-FFF2-40B4-BE49-F238E27FC236}">
                <a16:creationId xmlns:a16="http://schemas.microsoft.com/office/drawing/2014/main" id="{AABD154D-7CAC-4225-8E12-DCFA908524D7}"/>
              </a:ext>
            </a:extLst>
          </p:cNvPr>
          <p:cNvSpPr txBox="1">
            <a:spLocks noChangeArrowheads="1"/>
          </p:cNvSpPr>
          <p:nvPr/>
        </p:nvSpPr>
        <p:spPr bwMode="auto">
          <a:xfrm>
            <a:off x="5413375" y="6008937"/>
            <a:ext cx="434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buFontTx/>
              <a:buChar char="•"/>
            </a:pPr>
            <a:r>
              <a:rPr lang="en-US" altLang="en-US" sz="1600"/>
              <a:t>Separados por regiones intercistronicas</a:t>
            </a:r>
            <a:endParaRPr lang="en-US" altLang="en-US" sz="2400">
              <a:latin typeface="Times" panose="02020603050405020304" pitchFamily="18" charset="0"/>
            </a:endParaRPr>
          </a:p>
        </p:txBody>
      </p:sp>
      <p:sp>
        <p:nvSpPr>
          <p:cNvPr id="23574" name="AutoShape 22">
            <a:extLst>
              <a:ext uri="{FF2B5EF4-FFF2-40B4-BE49-F238E27FC236}">
                <a16:creationId xmlns:a16="http://schemas.microsoft.com/office/drawing/2014/main" id="{1DFEC5B2-2E38-46E3-91D4-AD1BCF2D272A}"/>
              </a:ext>
            </a:extLst>
          </p:cNvPr>
          <p:cNvSpPr>
            <a:spLocks noChangeArrowheads="1"/>
          </p:cNvSpPr>
          <p:nvPr/>
        </p:nvSpPr>
        <p:spPr bwMode="auto">
          <a:xfrm>
            <a:off x="19431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5" name="AutoShape 23">
            <a:extLst>
              <a:ext uri="{FF2B5EF4-FFF2-40B4-BE49-F238E27FC236}">
                <a16:creationId xmlns:a16="http://schemas.microsoft.com/office/drawing/2014/main" id="{691E588E-9689-4648-B88B-EE20C4A897C6}"/>
              </a:ext>
            </a:extLst>
          </p:cNvPr>
          <p:cNvSpPr>
            <a:spLocks noChangeArrowheads="1"/>
          </p:cNvSpPr>
          <p:nvPr/>
        </p:nvSpPr>
        <p:spPr bwMode="auto">
          <a:xfrm>
            <a:off x="22479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6" name="AutoShape 24">
            <a:extLst>
              <a:ext uri="{FF2B5EF4-FFF2-40B4-BE49-F238E27FC236}">
                <a16:creationId xmlns:a16="http://schemas.microsoft.com/office/drawing/2014/main" id="{26B6331F-6B36-448C-9C6A-68B307329983}"/>
              </a:ext>
            </a:extLst>
          </p:cNvPr>
          <p:cNvSpPr>
            <a:spLocks noChangeArrowheads="1"/>
          </p:cNvSpPr>
          <p:nvPr/>
        </p:nvSpPr>
        <p:spPr bwMode="auto">
          <a:xfrm>
            <a:off x="2552700" y="1860800"/>
            <a:ext cx="152400" cy="304800"/>
          </a:xfrm>
          <a:prstGeom prst="upArrow">
            <a:avLst>
              <a:gd name="adj1" fmla="val 50000"/>
              <a:gd name="adj2" fmla="val 50000"/>
            </a:avLst>
          </a:prstGeom>
          <a:solidFill>
            <a:srgbClr val="FA4E1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7" name="AutoShape 25">
            <a:extLst>
              <a:ext uri="{FF2B5EF4-FFF2-40B4-BE49-F238E27FC236}">
                <a16:creationId xmlns:a16="http://schemas.microsoft.com/office/drawing/2014/main" id="{7B0FD587-D03F-443F-A427-23281A3AF774}"/>
              </a:ext>
            </a:extLst>
          </p:cNvPr>
          <p:cNvSpPr>
            <a:spLocks noChangeArrowheads="1"/>
          </p:cNvSpPr>
          <p:nvPr/>
        </p:nvSpPr>
        <p:spPr bwMode="auto">
          <a:xfrm>
            <a:off x="2971800" y="1860800"/>
            <a:ext cx="152400" cy="304800"/>
          </a:xfrm>
          <a:prstGeom prst="upArrow">
            <a:avLst>
              <a:gd name="adj1" fmla="val 50000"/>
              <a:gd name="adj2" fmla="val 50000"/>
            </a:avLst>
          </a:prstGeom>
          <a:solidFill>
            <a:srgbClr val="33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8" name="AutoShape 26">
            <a:extLst>
              <a:ext uri="{FF2B5EF4-FFF2-40B4-BE49-F238E27FC236}">
                <a16:creationId xmlns:a16="http://schemas.microsoft.com/office/drawing/2014/main" id="{E19BC7E4-A146-4525-AA4C-EBFD99DB523C}"/>
              </a:ext>
            </a:extLst>
          </p:cNvPr>
          <p:cNvSpPr>
            <a:spLocks noChangeArrowheads="1"/>
          </p:cNvSpPr>
          <p:nvPr/>
        </p:nvSpPr>
        <p:spPr bwMode="auto">
          <a:xfrm>
            <a:off x="3429000" y="1860800"/>
            <a:ext cx="152400" cy="304800"/>
          </a:xfrm>
          <a:prstGeom prst="upArrow">
            <a:avLst>
              <a:gd name="adj1" fmla="val 50000"/>
              <a:gd name="adj2" fmla="val 50000"/>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79" name="AutoShape 27">
            <a:extLst>
              <a:ext uri="{FF2B5EF4-FFF2-40B4-BE49-F238E27FC236}">
                <a16:creationId xmlns:a16="http://schemas.microsoft.com/office/drawing/2014/main" id="{209937D7-B404-4B50-AC3A-B9A95168A804}"/>
              </a:ext>
            </a:extLst>
          </p:cNvPr>
          <p:cNvSpPr>
            <a:spLocks noChangeArrowheads="1"/>
          </p:cNvSpPr>
          <p:nvPr/>
        </p:nvSpPr>
        <p:spPr bwMode="auto">
          <a:xfrm>
            <a:off x="3810000" y="1860800"/>
            <a:ext cx="152400" cy="304800"/>
          </a:xfrm>
          <a:prstGeom prst="upArrow">
            <a:avLst>
              <a:gd name="adj1" fmla="val 50000"/>
              <a:gd name="adj2" fmla="val 50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80" name="AutoShape 28">
            <a:extLst>
              <a:ext uri="{FF2B5EF4-FFF2-40B4-BE49-F238E27FC236}">
                <a16:creationId xmlns:a16="http://schemas.microsoft.com/office/drawing/2014/main" id="{F43E31A9-515D-464D-9499-26627E330619}"/>
              </a:ext>
            </a:extLst>
          </p:cNvPr>
          <p:cNvSpPr>
            <a:spLocks noChangeArrowheads="1"/>
          </p:cNvSpPr>
          <p:nvPr/>
        </p:nvSpPr>
        <p:spPr bwMode="auto">
          <a:xfrm>
            <a:off x="5715000" y="1860800"/>
            <a:ext cx="152400" cy="304800"/>
          </a:xfrm>
          <a:prstGeom prst="upArrow">
            <a:avLst>
              <a:gd name="adj1" fmla="val 50000"/>
              <a:gd name="adj2" fmla="val 50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23581" name="AutoShape 29">
            <a:extLst>
              <a:ext uri="{FF2B5EF4-FFF2-40B4-BE49-F238E27FC236}">
                <a16:creationId xmlns:a16="http://schemas.microsoft.com/office/drawing/2014/main" id="{21F8F699-34C2-4797-B09A-5349436A0F58}"/>
              </a:ext>
            </a:extLst>
          </p:cNvPr>
          <p:cNvSpPr>
            <a:spLocks noChangeArrowheads="1"/>
          </p:cNvSpPr>
          <p:nvPr/>
        </p:nvSpPr>
        <p:spPr bwMode="auto">
          <a:xfrm>
            <a:off x="6019800" y="1860800"/>
            <a:ext cx="152400" cy="304800"/>
          </a:xfrm>
          <a:prstGeom prst="up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4" name="Imagen 3">
            <a:extLst>
              <a:ext uri="{FF2B5EF4-FFF2-40B4-BE49-F238E27FC236}">
                <a16:creationId xmlns:a16="http://schemas.microsoft.com/office/drawing/2014/main" id="{0AB4D53A-041A-469C-8C2C-D94778750728}"/>
              </a:ext>
            </a:extLst>
          </p:cNvPr>
          <p:cNvPicPr>
            <a:picLocks noChangeAspect="1"/>
          </p:cNvPicPr>
          <p:nvPr/>
        </p:nvPicPr>
        <p:blipFill>
          <a:blip r:embed="rId2"/>
          <a:stretch>
            <a:fillRect/>
          </a:stretch>
        </p:blipFill>
        <p:spPr>
          <a:xfrm>
            <a:off x="12304443" y="1629024"/>
            <a:ext cx="6753225" cy="2809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6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3574"/>
                                        </p:tgtEl>
                                        <p:attrNameLst>
                                          <p:attrName>style.visibility</p:attrName>
                                        </p:attrNameLst>
                                      </p:cBhvr>
                                      <p:to>
                                        <p:strVal val="visible"/>
                                      </p:to>
                                    </p:set>
                                  </p:childTnLst>
                                  <p:subTnLst>
                                    <p:set>
                                      <p:cBhvr override="childStyle">
                                        <p:cTn dur="1" fill="hold" display="0" masterRel="nextClick" afterEffect="1"/>
                                        <p:tgtEl>
                                          <p:spTgt spid="23574"/>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356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3567"/>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nodeType="afterEffect">
                                  <p:stCondLst>
                                    <p:cond delay="0"/>
                                  </p:stCondLst>
                                  <p:childTnLst>
                                    <p:set>
                                      <p:cBhvr>
                                        <p:cTn id="19" dur="1" fill="hold">
                                          <p:stCondLst>
                                            <p:cond delay="499"/>
                                          </p:stCondLst>
                                        </p:cTn>
                                        <p:tgtEl>
                                          <p:spTgt spid="23575"/>
                                        </p:tgtEl>
                                        <p:attrNameLst>
                                          <p:attrName>style.visibility</p:attrName>
                                        </p:attrNameLst>
                                      </p:cBhvr>
                                      <p:to>
                                        <p:strVal val="visible"/>
                                      </p:to>
                                    </p:set>
                                  </p:childTnLst>
                                  <p:subTnLst>
                                    <p:set>
                                      <p:cBhvr override="childStyle">
                                        <p:cTn dur="1" fill="hold" display="0" masterRel="nextClick" afterEffect="1"/>
                                        <p:tgtEl>
                                          <p:spTgt spid="23575"/>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3568"/>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23576"/>
                                        </p:tgtEl>
                                        <p:attrNameLst>
                                          <p:attrName>style.visibility</p:attrName>
                                        </p:attrNameLst>
                                      </p:cBhvr>
                                      <p:to>
                                        <p:strVal val="visible"/>
                                      </p:to>
                                    </p:set>
                                  </p:childTnLst>
                                  <p:subTnLst>
                                    <p:set>
                                      <p:cBhvr override="childStyle">
                                        <p:cTn dur="1" fill="hold" display="0" masterRel="nextClick" afterEffect="1"/>
                                        <p:tgtEl>
                                          <p:spTgt spid="2357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6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23577"/>
                                        </p:tgtEl>
                                        <p:attrNameLst>
                                          <p:attrName>style.visibility</p:attrName>
                                        </p:attrNameLst>
                                      </p:cBhvr>
                                      <p:to>
                                        <p:strVal val="visible"/>
                                      </p:to>
                                    </p:set>
                                  </p:childTnLst>
                                  <p:subTnLst>
                                    <p:set>
                                      <p:cBhvr override="childStyle">
                                        <p:cTn dur="1" fill="hold" display="0" masterRel="nextClick" afterEffect="1"/>
                                        <p:tgtEl>
                                          <p:spTgt spid="23577"/>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3570"/>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23578"/>
                                        </p:tgtEl>
                                        <p:attrNameLst>
                                          <p:attrName>style.visibility</p:attrName>
                                        </p:attrNameLst>
                                      </p:cBhvr>
                                      <p:to>
                                        <p:strVal val="visible"/>
                                      </p:to>
                                    </p:set>
                                  </p:childTnLst>
                                  <p:subTnLst>
                                    <p:set>
                                      <p:cBhvr override="childStyle">
                                        <p:cTn dur="1" fill="hold" display="0" masterRel="nextClick" afterEffect="1"/>
                                        <p:tgtEl>
                                          <p:spTgt spid="23578"/>
                                        </p:tgtEl>
                                        <p:attrNameLst>
                                          <p:attrName>style.visibility</p:attrName>
                                        </p:attrNameLst>
                                      </p:cBhvr>
                                      <p:to>
                                        <p:strVal val="hidden"/>
                                      </p:to>
                                    </p:set>
                                  </p:sub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356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3571"/>
                                        </p:tgtEl>
                                        <p:attrNameLst>
                                          <p:attrName>style.visibility</p:attrName>
                                        </p:attrNameLst>
                                      </p:cBhvr>
                                      <p:to>
                                        <p:strVal val="visible"/>
                                      </p:to>
                                    </p:set>
                                  </p:childTnLst>
                                </p:cTn>
                              </p:par>
                            </p:childTnLst>
                          </p:cTn>
                        </p:par>
                        <p:par>
                          <p:cTn id="49" fill="hold" nodeType="afterGroup">
                            <p:stCondLst>
                              <p:cond delay="500"/>
                            </p:stCondLst>
                            <p:childTnLst>
                              <p:par>
                                <p:cTn id="50" presetID="1" presetClass="entr" presetSubtype="0" fill="hold" nodeType="afterEffect">
                                  <p:stCondLst>
                                    <p:cond delay="0"/>
                                  </p:stCondLst>
                                  <p:childTnLst>
                                    <p:set>
                                      <p:cBhvr>
                                        <p:cTn id="51" dur="1" fill="hold">
                                          <p:stCondLst>
                                            <p:cond delay="499"/>
                                          </p:stCondLst>
                                        </p:cTn>
                                        <p:tgtEl>
                                          <p:spTgt spid="23579"/>
                                        </p:tgtEl>
                                        <p:attrNameLst>
                                          <p:attrName>style.visibility</p:attrName>
                                        </p:attrNameLst>
                                      </p:cBhvr>
                                      <p:to>
                                        <p:strVal val="visible"/>
                                      </p:to>
                                    </p:set>
                                  </p:childTnLst>
                                  <p:subTnLst>
                                    <p:set>
                                      <p:cBhvr override="childStyle">
                                        <p:cTn dur="1" fill="hold" display="0" masterRel="nextClick" afterEffect="1"/>
                                        <p:tgtEl>
                                          <p:spTgt spid="23579"/>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23572"/>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23580"/>
                                        </p:tgtEl>
                                        <p:attrNameLst>
                                          <p:attrName>style.visibility</p:attrName>
                                        </p:attrNameLst>
                                      </p:cBhvr>
                                      <p:to>
                                        <p:strVal val="visible"/>
                                      </p:to>
                                    </p:set>
                                  </p:childTnLst>
                                  <p:subTnLst>
                                    <p:set>
                                      <p:cBhvr override="childStyle">
                                        <p:cTn dur="1" fill="hold" display="0" masterRel="nextClick" afterEffect="1"/>
                                        <p:tgtEl>
                                          <p:spTgt spid="23580"/>
                                        </p:tgtEl>
                                        <p:attrNameLst>
                                          <p:attrName>style.visibility</p:attrName>
                                        </p:attrNameLst>
                                      </p:cBhvr>
                                      <p:to>
                                        <p:strVal val="hidden"/>
                                      </p:to>
                                    </p:set>
                                  </p:sub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3573"/>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23581"/>
                                        </p:tgtEl>
                                        <p:attrNameLst>
                                          <p:attrName>style.visibility</p:attrName>
                                        </p:attrNameLst>
                                      </p:cBhvr>
                                      <p:to>
                                        <p:strVal val="visible"/>
                                      </p:to>
                                    </p:set>
                                  </p:childTnLst>
                                  <p:subTnLst>
                                    <p:set>
                                      <p:cBhvr override="childStyle">
                                        <p:cTn dur="1" fill="hold" display="0" masterRel="nextClick" afterEffect="1"/>
                                        <p:tgtEl>
                                          <p:spTgt spid="23581"/>
                                        </p:tgtEl>
                                        <p:attrNameLst>
                                          <p:attrName>style.visibility</p:attrName>
                                        </p:attrNameLst>
                                      </p:cBhvr>
                                      <p:to>
                                        <p:strVal val="hidden"/>
                                      </p:to>
                                    </p:set>
                                  </p:sub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3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3" grpId="0" autoUpdateAnimBg="0"/>
      <p:bldP spid="23564" grpId="0" autoUpdateAnimBg="0"/>
      <p:bldP spid="23565" grpId="0" autoUpdateAnimBg="0"/>
      <p:bldP spid="23566" grpId="0" autoUpdateAnimBg="0"/>
      <p:bldP spid="23567" grpId="0" autoUpdateAnimBg="0"/>
      <p:bldP spid="23568" grpId="0" autoUpdateAnimBg="0"/>
      <p:bldP spid="23569" grpId="0" autoUpdateAnimBg="0"/>
      <p:bldP spid="23570" grpId="0" autoUpdateAnimBg="0"/>
      <p:bldP spid="23571" grpId="0" autoUpdateAnimBg="0"/>
      <p:bldP spid="23572" grpId="0" autoUpdateAnimBg="0"/>
      <p:bldP spid="2357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a:extLst>
              <a:ext uri="{FF2B5EF4-FFF2-40B4-BE49-F238E27FC236}">
                <a16:creationId xmlns:a16="http://schemas.microsoft.com/office/drawing/2014/main" id="{EC50B516-2B7A-4EF5-AC7D-4B68ADD30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1484313"/>
            <a:ext cx="5616575" cy="5334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29A1B2F4-E2A2-4490-A479-EFF9CF061524}"/>
              </a:ext>
            </a:extLst>
          </p:cNvPr>
          <p:cNvSpPr>
            <a:spLocks noGrp="1" noChangeArrowheads="1"/>
          </p:cNvSpPr>
          <p:nvPr>
            <p:ph type="title"/>
          </p:nvPr>
        </p:nvSpPr>
        <p:spPr>
          <a:xfrm>
            <a:off x="1640156" y="640669"/>
            <a:ext cx="8911687" cy="1280890"/>
          </a:xfrm>
        </p:spPr>
        <p:txBody>
          <a:bodyPr>
            <a:normAutofit/>
          </a:bodyPr>
          <a:lstStyle/>
          <a:p>
            <a:r>
              <a:rPr lang="en-US" altLang="en-US" b="1">
                <a:solidFill>
                  <a:schemeClr val="tx1"/>
                </a:solidFill>
                <a:latin typeface="Times New Roman" panose="02020603050405020304" pitchFamily="18" charset="0"/>
                <a:cs typeface="Times New Roman" panose="02020603050405020304" pitchFamily="18" charset="0"/>
              </a:rPr>
              <a:t>Estructura de un gene bacteriano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23984B-1954-4F3C-BA1C-398B8719CA5A}"/>
              </a:ext>
            </a:extLst>
          </p:cNvPr>
          <p:cNvPicPr>
            <a:picLocks noChangeAspect="1"/>
          </p:cNvPicPr>
          <p:nvPr/>
        </p:nvPicPr>
        <p:blipFill>
          <a:blip r:embed="rId2"/>
          <a:stretch>
            <a:fillRect/>
          </a:stretch>
        </p:blipFill>
        <p:spPr>
          <a:xfrm>
            <a:off x="2386012" y="466725"/>
            <a:ext cx="7419975" cy="5924550"/>
          </a:xfrm>
          <a:prstGeom prst="rect">
            <a:avLst/>
          </a:prstGeom>
        </p:spPr>
      </p:pic>
      <p:sp>
        <p:nvSpPr>
          <p:cNvPr id="8" name="Rectángulo 7">
            <a:extLst>
              <a:ext uri="{FF2B5EF4-FFF2-40B4-BE49-F238E27FC236}">
                <a16:creationId xmlns:a16="http://schemas.microsoft.com/office/drawing/2014/main" id="{C330BA46-AC03-4E34-996E-DDA3B818521F}"/>
              </a:ext>
            </a:extLst>
          </p:cNvPr>
          <p:cNvSpPr/>
          <p:nvPr/>
        </p:nvSpPr>
        <p:spPr>
          <a:xfrm>
            <a:off x="2109536" y="6488668"/>
            <a:ext cx="7972926" cy="369332"/>
          </a:xfrm>
          <a:prstGeom prst="rect">
            <a:avLst/>
          </a:prstGeom>
        </p:spPr>
        <p:txBody>
          <a:bodyPr wrap="square">
            <a:spAutoFit/>
          </a:bodyPr>
          <a:lstStyle/>
          <a:p>
            <a:r>
              <a:rPr lang="es-MX"/>
              <a:t>https://link.springer.com/article/10.1186/s40793-017-0224-8</a:t>
            </a:r>
          </a:p>
        </p:txBody>
      </p:sp>
    </p:spTree>
    <p:extLst>
      <p:ext uri="{BB962C8B-B14F-4D97-AF65-F5344CB8AC3E}">
        <p14:creationId xmlns:p14="http://schemas.microsoft.com/office/powerpoint/2010/main" val="504824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62850C-99FB-452B-A115-DC6F9DC317A7}"/>
              </a:ext>
            </a:extLst>
          </p:cNvPr>
          <p:cNvSpPr/>
          <p:nvPr/>
        </p:nvSpPr>
        <p:spPr>
          <a:xfrm>
            <a:off x="1702397" y="613429"/>
            <a:ext cx="4172937"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Anotación funcional</a:t>
            </a:r>
          </a:p>
        </p:txBody>
      </p:sp>
      <p:pic>
        <p:nvPicPr>
          <p:cNvPr id="4" name="Imagen 3">
            <a:extLst>
              <a:ext uri="{FF2B5EF4-FFF2-40B4-BE49-F238E27FC236}">
                <a16:creationId xmlns:a16="http://schemas.microsoft.com/office/drawing/2014/main" id="{098AE68B-229A-4149-8B01-C55C47E15933}"/>
              </a:ext>
            </a:extLst>
          </p:cNvPr>
          <p:cNvPicPr>
            <a:picLocks noChangeAspect="1"/>
          </p:cNvPicPr>
          <p:nvPr/>
        </p:nvPicPr>
        <p:blipFill rotWithShape="1">
          <a:blip r:embed="rId2"/>
          <a:srcRect r="36935"/>
          <a:stretch/>
        </p:blipFill>
        <p:spPr>
          <a:xfrm>
            <a:off x="765901" y="1367771"/>
            <a:ext cx="5109432" cy="5053954"/>
          </a:xfrm>
          <a:prstGeom prst="rect">
            <a:avLst/>
          </a:prstGeom>
        </p:spPr>
      </p:pic>
      <p:sp>
        <p:nvSpPr>
          <p:cNvPr id="5" name="Rectángulo 4">
            <a:extLst>
              <a:ext uri="{FF2B5EF4-FFF2-40B4-BE49-F238E27FC236}">
                <a16:creationId xmlns:a16="http://schemas.microsoft.com/office/drawing/2014/main" id="{A33F86E9-F931-4840-98BC-5CA5AD8BF597}"/>
              </a:ext>
            </a:extLst>
          </p:cNvPr>
          <p:cNvSpPr/>
          <p:nvPr/>
        </p:nvSpPr>
        <p:spPr>
          <a:xfrm>
            <a:off x="3726989" y="6615272"/>
            <a:ext cx="6096000" cy="276999"/>
          </a:xfrm>
          <a:prstGeom prst="rect">
            <a:avLst/>
          </a:prstGeom>
        </p:spPr>
        <p:txBody>
          <a:bodyPr>
            <a:spAutoFit/>
          </a:bodyPr>
          <a:lstStyle/>
          <a:p>
            <a:r>
              <a:rPr lang="es-MX" sz="1200"/>
              <a:t>https://www.ncbi.nlm.nih.gov/nuccore/556503834?report=graph</a:t>
            </a:r>
          </a:p>
        </p:txBody>
      </p:sp>
      <p:pic>
        <p:nvPicPr>
          <p:cNvPr id="6" name="Imagen 5">
            <a:extLst>
              <a:ext uri="{FF2B5EF4-FFF2-40B4-BE49-F238E27FC236}">
                <a16:creationId xmlns:a16="http://schemas.microsoft.com/office/drawing/2014/main" id="{9F271EC6-71C7-4759-AB9B-FD14980CFF88}"/>
              </a:ext>
            </a:extLst>
          </p:cNvPr>
          <p:cNvPicPr>
            <a:picLocks noChangeAspect="1"/>
          </p:cNvPicPr>
          <p:nvPr/>
        </p:nvPicPr>
        <p:blipFill>
          <a:blip r:embed="rId3"/>
          <a:stretch>
            <a:fillRect/>
          </a:stretch>
        </p:blipFill>
        <p:spPr>
          <a:xfrm>
            <a:off x="6316668" y="1591909"/>
            <a:ext cx="5875332" cy="4691215"/>
          </a:xfrm>
          <a:prstGeom prst="rect">
            <a:avLst/>
          </a:prstGeom>
        </p:spPr>
      </p:pic>
    </p:spTree>
    <p:extLst>
      <p:ext uri="{BB962C8B-B14F-4D97-AF65-F5344CB8AC3E}">
        <p14:creationId xmlns:p14="http://schemas.microsoft.com/office/powerpoint/2010/main" val="426787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8442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19028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6359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4517155-BB70-4391-9527-5012B43BF966}"/>
              </a:ext>
            </a:extLst>
          </p:cNvPr>
          <p:cNvPicPr>
            <a:picLocks noChangeAspect="1"/>
          </p:cNvPicPr>
          <p:nvPr/>
        </p:nvPicPr>
        <p:blipFill>
          <a:blip r:embed="rId3"/>
          <a:stretch>
            <a:fillRect/>
          </a:stretch>
        </p:blipFill>
        <p:spPr>
          <a:xfrm>
            <a:off x="3505013" y="1001822"/>
            <a:ext cx="5601648" cy="5157465"/>
          </a:xfrm>
          <a:prstGeom prst="rect">
            <a:avLst/>
          </a:prstGeom>
        </p:spPr>
      </p:pic>
      <p:sp>
        <p:nvSpPr>
          <p:cNvPr id="3" name="Rectángulo 2">
            <a:extLst>
              <a:ext uri="{FF2B5EF4-FFF2-40B4-BE49-F238E27FC236}">
                <a16:creationId xmlns:a16="http://schemas.microsoft.com/office/drawing/2014/main" id="{74F4B89C-1A27-49F6-9E26-FB4ABB50E82D}"/>
              </a:ext>
            </a:extLst>
          </p:cNvPr>
          <p:cNvSpPr/>
          <p:nvPr/>
        </p:nvSpPr>
        <p:spPr>
          <a:xfrm rot="2485147">
            <a:off x="8527230" y="237045"/>
            <a:ext cx="1736374" cy="923330"/>
          </a:xfrm>
          <a:prstGeom prst="rect">
            <a:avLst/>
          </a:prstGeom>
          <a:noFill/>
        </p:spPr>
        <p:txBody>
          <a:bodyPr wrap="none" lIns="91440" tIns="45720" rIns="91440" bIns="45720">
            <a:spAutoFit/>
          </a:bodyPr>
          <a:lstStyle/>
          <a:p>
            <a:pPr algn="ctr"/>
            <a:r>
              <a:rPr lang="es-ES" sz="5400" b="1">
                <a:ln w="12700">
                  <a:solidFill>
                    <a:schemeClr val="accent5"/>
                  </a:solidFill>
                  <a:prstDash val="solid"/>
                </a:ln>
                <a:pattFill prst="ltDnDiag">
                  <a:fgClr>
                    <a:schemeClr val="accent5">
                      <a:lumMod val="60000"/>
                      <a:lumOff val="40000"/>
                    </a:schemeClr>
                  </a:fgClr>
                  <a:bgClr>
                    <a:schemeClr val="bg1"/>
                  </a:bgClr>
                </a:pattFill>
              </a:rPr>
              <a:t>1976</a:t>
            </a:r>
          </a:p>
        </p:txBody>
      </p:sp>
      <p:sp>
        <p:nvSpPr>
          <p:cNvPr id="4" name="Rectángulo 3">
            <a:extLst>
              <a:ext uri="{FF2B5EF4-FFF2-40B4-BE49-F238E27FC236}">
                <a16:creationId xmlns:a16="http://schemas.microsoft.com/office/drawing/2014/main" id="{47F4D546-BAF5-42E9-9E7E-85361F886446}"/>
              </a:ext>
            </a:extLst>
          </p:cNvPr>
          <p:cNvSpPr/>
          <p:nvPr/>
        </p:nvSpPr>
        <p:spPr>
          <a:xfrm>
            <a:off x="5569777" y="6159287"/>
            <a:ext cx="1919115" cy="646331"/>
          </a:xfrm>
          <a:prstGeom prst="rect">
            <a:avLst/>
          </a:prstGeom>
          <a:noFill/>
        </p:spPr>
        <p:txBody>
          <a:bodyPr wrap="none" lIns="91440" tIns="45720" rIns="91440" bIns="45720">
            <a:spAutoFit/>
          </a:bodyPr>
          <a:lstStyle/>
          <a:p>
            <a:pPr algn="ctr"/>
            <a:r>
              <a:rPr lang="es-ES" sz="3600" b="1">
                <a:ln w="12700">
                  <a:solidFill>
                    <a:schemeClr val="accent5"/>
                  </a:solidFill>
                  <a:prstDash val="solid"/>
                </a:ln>
                <a:pattFill prst="ltDnDiag">
                  <a:fgClr>
                    <a:schemeClr val="accent5">
                      <a:lumMod val="60000"/>
                      <a:lumOff val="40000"/>
                    </a:schemeClr>
                  </a:fgClr>
                  <a:bgClr>
                    <a:schemeClr val="bg1"/>
                  </a:bgClr>
                </a:pattFill>
              </a:rPr>
              <a:t>PhiX174</a:t>
            </a:r>
          </a:p>
        </p:txBody>
      </p:sp>
    </p:spTree>
    <p:extLst>
      <p:ext uri="{BB962C8B-B14F-4D97-AF65-F5344CB8AC3E}">
        <p14:creationId xmlns:p14="http://schemas.microsoft.com/office/powerpoint/2010/main" val="4279629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26B2C8C-4466-4CDF-B6BC-D3F73136C90B}"/>
              </a:ext>
            </a:extLst>
          </p:cNvPr>
          <p:cNvPicPr>
            <a:picLocks noChangeAspect="1"/>
          </p:cNvPicPr>
          <p:nvPr/>
        </p:nvPicPr>
        <p:blipFill>
          <a:blip r:embed="rId2"/>
          <a:stretch>
            <a:fillRect/>
          </a:stretch>
        </p:blipFill>
        <p:spPr>
          <a:xfrm>
            <a:off x="1743075" y="90487"/>
            <a:ext cx="8705850" cy="6677025"/>
          </a:xfrm>
          <a:prstGeom prst="rect">
            <a:avLst/>
          </a:prstGeom>
        </p:spPr>
      </p:pic>
    </p:spTree>
    <p:extLst>
      <p:ext uri="{BB962C8B-B14F-4D97-AF65-F5344CB8AC3E}">
        <p14:creationId xmlns:p14="http://schemas.microsoft.com/office/powerpoint/2010/main" val="250940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351FD2D-DEB0-47D1-B667-77699D543F9B}"/>
              </a:ext>
            </a:extLst>
          </p:cNvPr>
          <p:cNvPicPr>
            <a:picLocks noChangeAspect="1"/>
          </p:cNvPicPr>
          <p:nvPr/>
        </p:nvPicPr>
        <p:blipFill>
          <a:blip r:embed="rId2"/>
          <a:stretch>
            <a:fillRect/>
          </a:stretch>
        </p:blipFill>
        <p:spPr>
          <a:xfrm>
            <a:off x="0" y="9432"/>
            <a:ext cx="12192000" cy="6839135"/>
          </a:xfrm>
          <a:prstGeom prst="rect">
            <a:avLst/>
          </a:prstGeom>
        </p:spPr>
      </p:pic>
    </p:spTree>
    <p:extLst>
      <p:ext uri="{BB962C8B-B14F-4D97-AF65-F5344CB8AC3E}">
        <p14:creationId xmlns:p14="http://schemas.microsoft.com/office/powerpoint/2010/main" val="4171565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texto, mapa&#10;&#10;Descripción generada automáticamente">
            <a:extLst>
              <a:ext uri="{FF2B5EF4-FFF2-40B4-BE49-F238E27FC236}">
                <a16:creationId xmlns:a16="http://schemas.microsoft.com/office/drawing/2014/main" id="{E0037435-07FB-4F5F-B96D-7EEB0156A1D7}"/>
              </a:ext>
            </a:extLst>
          </p:cNvPr>
          <p:cNvPicPr>
            <a:picLocks noChangeAspect="1"/>
          </p:cNvPicPr>
          <p:nvPr/>
        </p:nvPicPr>
        <p:blipFill>
          <a:blip r:embed="rId2"/>
          <a:stretch>
            <a:fillRect/>
          </a:stretch>
        </p:blipFill>
        <p:spPr>
          <a:xfrm>
            <a:off x="3120572" y="554169"/>
            <a:ext cx="7126514" cy="5965010"/>
          </a:xfrm>
          <a:prstGeom prst="rect">
            <a:avLst/>
          </a:prstGeom>
        </p:spPr>
      </p:pic>
    </p:spTree>
    <p:extLst>
      <p:ext uri="{BB962C8B-B14F-4D97-AF65-F5344CB8AC3E}">
        <p14:creationId xmlns:p14="http://schemas.microsoft.com/office/powerpoint/2010/main" val="1040364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F2A06-D873-40BC-A59D-AE39186A65ED}"/>
              </a:ext>
            </a:extLst>
          </p:cNvPr>
          <p:cNvSpPr>
            <a:spLocks noGrp="1"/>
          </p:cNvSpPr>
          <p:nvPr>
            <p:ph type="title"/>
          </p:nvPr>
        </p:nvSpPr>
        <p:spPr/>
        <p:txBody>
          <a:bodyPr/>
          <a:lstStyle/>
          <a:p>
            <a:r>
              <a:rPr lang="es-CL"/>
              <a:t>Tipos de archivos que usaremos</a:t>
            </a:r>
            <a:endParaRPr lang="es-MX"/>
          </a:p>
        </p:txBody>
      </p:sp>
      <p:sp>
        <p:nvSpPr>
          <p:cNvPr id="3" name="Marcador de contenido 2">
            <a:extLst>
              <a:ext uri="{FF2B5EF4-FFF2-40B4-BE49-F238E27FC236}">
                <a16:creationId xmlns:a16="http://schemas.microsoft.com/office/drawing/2014/main" id="{7BEB6551-E464-49C7-90DF-16FD42143D43}"/>
              </a:ext>
            </a:extLst>
          </p:cNvPr>
          <p:cNvSpPr>
            <a:spLocks noGrp="1"/>
          </p:cNvSpPr>
          <p:nvPr>
            <p:ph idx="1"/>
          </p:nvPr>
        </p:nvSpPr>
        <p:spPr/>
        <p:txBody>
          <a:bodyPr/>
          <a:lstStyle/>
          <a:p>
            <a:r>
              <a:rPr lang="es-CL"/>
              <a:t>FASTA</a:t>
            </a:r>
          </a:p>
          <a:p>
            <a:r>
              <a:rPr lang="es-CL"/>
              <a:t>FASTQ</a:t>
            </a:r>
          </a:p>
        </p:txBody>
      </p:sp>
    </p:spTree>
    <p:extLst>
      <p:ext uri="{BB962C8B-B14F-4D97-AF65-F5344CB8AC3E}">
        <p14:creationId xmlns:p14="http://schemas.microsoft.com/office/powerpoint/2010/main" val="2713836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ángulo 62">
            <a:extLst>
              <a:ext uri="{FF2B5EF4-FFF2-40B4-BE49-F238E27FC236}">
                <a16:creationId xmlns:a16="http://schemas.microsoft.com/office/drawing/2014/main" id="{F2A7080D-30E1-4A74-87DB-9A0CFD1ED197}"/>
              </a:ext>
            </a:extLst>
          </p:cNvPr>
          <p:cNvSpPr/>
          <p:nvPr/>
        </p:nvSpPr>
        <p:spPr>
          <a:xfrm>
            <a:off x="3857296" y="4419175"/>
            <a:ext cx="8931604" cy="1477328"/>
          </a:xfrm>
          <a:prstGeom prst="rect">
            <a:avLst/>
          </a:prstGeom>
        </p:spPr>
        <p:txBody>
          <a:bodyPr wrap="square">
            <a:spAutoFit/>
          </a:bodyPr>
          <a:lstStyle/>
          <a:p>
            <a:r>
              <a:rPr lang="es-MX">
                <a:latin typeface="Consolas" panose="020B0609020204030204" pitchFamily="49" charset="0"/>
              </a:rPr>
              <a:t>&gt;SRR1811524.2 HWI-ST615:645:H7P8JADXX:1:1101:1414:2351/1</a:t>
            </a:r>
          </a:p>
          <a:p>
            <a:r>
              <a:rPr lang="es-MX" sz="1200">
                <a:latin typeface="Consolas" panose="020B0609020204030204" pitchFamily="49" charset="0"/>
              </a:rPr>
              <a:t>5 10 15 20 30 40 40 40 40 40 40 40 40 40 40 40 40 40 40 404 04 04 040 40 40 40 40 40 40 30 20 10 5  </a:t>
            </a:r>
          </a:p>
          <a:p>
            <a:r>
              <a:rPr lang="es-MX">
                <a:latin typeface="Consolas" panose="020B0609020204030204" pitchFamily="49" charset="0"/>
              </a:rPr>
              <a:t>&gt;SRR1811524.3 HWI-ST615:645:H7P8JADXX:1:1101:1416:2377/1</a:t>
            </a:r>
          </a:p>
          <a:p>
            <a:r>
              <a:rPr lang="es-MX" sz="1200">
                <a:latin typeface="Consolas" panose="020B0609020204030204" pitchFamily="49" charset="0"/>
              </a:rPr>
              <a:t>5 10 15 20 30 40 40 40 40 40 40 40 40 40 40 40 40 40 40 404 04 04 040 40 40 40 40 40 40 30 20 10 5  </a:t>
            </a:r>
          </a:p>
          <a:p>
            <a:r>
              <a:rPr lang="es-MX">
                <a:latin typeface="Consolas" panose="020B0609020204030204" pitchFamily="49" charset="0"/>
              </a:rPr>
              <a:t>&gt;SRR1811524.4 HWI-ST615:645:H7P8JADXX:1:1101:1479:2437/1</a:t>
            </a:r>
          </a:p>
          <a:p>
            <a:r>
              <a:rPr lang="es-MX" sz="1200">
                <a:latin typeface="Consolas" panose="020B0609020204030204" pitchFamily="49" charset="0"/>
              </a:rPr>
              <a:t>5 10 15 20 30 40 40 40 40 40 40 40 40 40 40 40 40 40 40 404 04 04 040 40 40 40 40 40 40 30 20 10 5  </a:t>
            </a:r>
          </a:p>
        </p:txBody>
      </p:sp>
      <p:sp>
        <p:nvSpPr>
          <p:cNvPr id="2" name="Flecha: a la derecha 1">
            <a:extLst>
              <a:ext uri="{FF2B5EF4-FFF2-40B4-BE49-F238E27FC236}">
                <a16:creationId xmlns:a16="http://schemas.microsoft.com/office/drawing/2014/main" id="{AE1D66D1-0712-4EF2-8AE7-B8501BA2D07E}"/>
              </a:ext>
            </a:extLst>
          </p:cNvPr>
          <p:cNvSpPr/>
          <p:nvPr/>
        </p:nvSpPr>
        <p:spPr>
          <a:xfrm>
            <a:off x="3426372" y="4948186"/>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Flecha: a la derecha 64">
            <a:extLst>
              <a:ext uri="{FF2B5EF4-FFF2-40B4-BE49-F238E27FC236}">
                <a16:creationId xmlns:a16="http://schemas.microsoft.com/office/drawing/2014/main" id="{E01A7298-47FF-43D8-A449-6A988B6BA93E}"/>
              </a:ext>
            </a:extLst>
          </p:cNvPr>
          <p:cNvSpPr/>
          <p:nvPr/>
        </p:nvSpPr>
        <p:spPr>
          <a:xfrm>
            <a:off x="3426372" y="5414136"/>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Flecha: a la derecha 66">
            <a:extLst>
              <a:ext uri="{FF2B5EF4-FFF2-40B4-BE49-F238E27FC236}">
                <a16:creationId xmlns:a16="http://schemas.microsoft.com/office/drawing/2014/main" id="{24988D84-80C4-444F-A8D8-94DCAC7F0E35}"/>
              </a:ext>
            </a:extLst>
          </p:cNvPr>
          <p:cNvSpPr/>
          <p:nvPr/>
        </p:nvSpPr>
        <p:spPr>
          <a:xfrm>
            <a:off x="3426372" y="4494923"/>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Rectángulo 68">
            <a:extLst>
              <a:ext uri="{FF2B5EF4-FFF2-40B4-BE49-F238E27FC236}">
                <a16:creationId xmlns:a16="http://schemas.microsoft.com/office/drawing/2014/main" id="{D0592BFC-A801-4272-A6FB-7BC74E16C73E}"/>
              </a:ext>
            </a:extLst>
          </p:cNvPr>
          <p:cNvSpPr/>
          <p:nvPr/>
        </p:nvSpPr>
        <p:spPr>
          <a:xfrm>
            <a:off x="975739" y="3714848"/>
            <a:ext cx="5065810" cy="369332"/>
          </a:xfrm>
          <a:prstGeom prst="rect">
            <a:avLst/>
          </a:prstGeom>
        </p:spPr>
        <p:txBody>
          <a:bodyPr wrap="none">
            <a:spAutoFit/>
          </a:bodyPr>
          <a:lstStyle/>
          <a:p>
            <a:r>
              <a:rPr lang="es-MX">
                <a:solidFill>
                  <a:prstClr val="black"/>
                </a:solidFill>
                <a:latin typeface="Lucida Console" panose="020B0609040504020204" pitchFamily="49" charset="0"/>
              </a:rPr>
              <a:t>cat SRR1811524_1M.</a:t>
            </a:r>
            <a:r>
              <a:rPr lang="es-MX" b="1">
                <a:solidFill>
                  <a:prstClr val="black"/>
                </a:solidFill>
                <a:latin typeface="Lucida Console" panose="020B0609040504020204" pitchFamily="49" charset="0"/>
              </a:rPr>
              <a:t>qual</a:t>
            </a:r>
            <a:r>
              <a:rPr lang="es-MX">
                <a:solidFill>
                  <a:prstClr val="black"/>
                </a:solidFill>
                <a:latin typeface="Lucida Console" panose="020B0609040504020204" pitchFamily="49" charset="0"/>
              </a:rPr>
              <a:t> | head -n 12</a:t>
            </a:r>
            <a:endParaRPr lang="es-MX"/>
          </a:p>
        </p:txBody>
      </p:sp>
      <p:sp>
        <p:nvSpPr>
          <p:cNvPr id="70" name="CuadroTexto 69">
            <a:extLst>
              <a:ext uri="{FF2B5EF4-FFF2-40B4-BE49-F238E27FC236}">
                <a16:creationId xmlns:a16="http://schemas.microsoft.com/office/drawing/2014/main" id="{4583B96A-94D3-4BA7-9B31-268D889BBF8B}"/>
              </a:ext>
            </a:extLst>
          </p:cNvPr>
          <p:cNvSpPr txBox="1"/>
          <p:nvPr/>
        </p:nvSpPr>
        <p:spPr>
          <a:xfrm>
            <a:off x="137732" y="-32070"/>
            <a:ext cx="2047355" cy="400110"/>
          </a:xfrm>
          <a:prstGeom prst="rect">
            <a:avLst/>
          </a:prstGeom>
          <a:noFill/>
        </p:spPr>
        <p:txBody>
          <a:bodyPr wrap="none" rtlCol="0">
            <a:spAutoFit/>
          </a:bodyPr>
          <a:lstStyle/>
          <a:p>
            <a:r>
              <a:rPr lang="es-CL" sz="2000"/>
              <a:t>Archivos FASTA</a:t>
            </a:r>
            <a:endParaRPr lang="es-MX" sz="2000"/>
          </a:p>
        </p:txBody>
      </p:sp>
      <p:sp>
        <p:nvSpPr>
          <p:cNvPr id="8" name="Rectángulo 7">
            <a:extLst>
              <a:ext uri="{FF2B5EF4-FFF2-40B4-BE49-F238E27FC236}">
                <a16:creationId xmlns:a16="http://schemas.microsoft.com/office/drawing/2014/main" id="{DAE05B31-42EC-4FA7-93E6-CDB87F5F8928}"/>
              </a:ext>
            </a:extLst>
          </p:cNvPr>
          <p:cNvSpPr/>
          <p:nvPr/>
        </p:nvSpPr>
        <p:spPr>
          <a:xfrm>
            <a:off x="3857296" y="1574375"/>
            <a:ext cx="8334703" cy="1754326"/>
          </a:xfrm>
          <a:prstGeom prst="rect">
            <a:avLst/>
          </a:prstGeom>
        </p:spPr>
        <p:txBody>
          <a:bodyPr wrap="square">
            <a:spAutoFit/>
          </a:bodyPr>
          <a:lstStyle/>
          <a:p>
            <a:r>
              <a:rPr lang="es-MX">
                <a:latin typeface="Consolas" panose="020B0609020204030204" pitchFamily="49" charset="0"/>
              </a:rPr>
              <a:t>&gt;SRR1811524.2 HWI-ST615:645:H7P8JADXX:1:1101:1414:2351/1</a:t>
            </a:r>
          </a:p>
          <a:p>
            <a:r>
              <a:rPr lang="es-MX">
                <a:latin typeface="Consolas" panose="020B0609020204030204" pitchFamily="49" charset="0"/>
              </a:rPr>
              <a:t>CTTAGCTTGTCGAAACAACATCCAAGAGTTCATGCTTAACCAACTCGGAAT</a:t>
            </a:r>
          </a:p>
          <a:p>
            <a:r>
              <a:rPr lang="es-MX">
                <a:latin typeface="Consolas" panose="020B0609020204030204" pitchFamily="49" charset="0"/>
              </a:rPr>
              <a:t>&gt;SRR1811524.3 HWI-ST615:645:H7P8JADXX:1:1101:1416:2377/1</a:t>
            </a:r>
          </a:p>
          <a:p>
            <a:r>
              <a:rPr lang="es-MX">
                <a:latin typeface="Consolas" panose="020B0609020204030204" pitchFamily="49" charset="0"/>
              </a:rPr>
              <a:t>CCGACTTGTTCTGCGTATCTAGACTAACTCTGGTTTCCCTCTTAGACAAAG</a:t>
            </a:r>
          </a:p>
          <a:p>
            <a:r>
              <a:rPr lang="es-MX">
                <a:latin typeface="Consolas" panose="020B0609020204030204" pitchFamily="49" charset="0"/>
              </a:rPr>
              <a:t>&gt;SRR1811524.4 HWI-ST615:645:H7P8JADXX:1:1101:1479:2437/1</a:t>
            </a:r>
          </a:p>
          <a:p>
            <a:r>
              <a:rPr lang="es-MX">
                <a:latin typeface="Consolas" panose="020B0609020204030204" pitchFamily="49" charset="0"/>
              </a:rPr>
              <a:t>CAAACACTTTCCAGGATACCACTCAATCTCCGTCCCGAGGGCCTTCTCAAG</a:t>
            </a:r>
          </a:p>
        </p:txBody>
      </p:sp>
      <p:sp>
        <p:nvSpPr>
          <p:cNvPr id="9" name="Rectángulo 8">
            <a:extLst>
              <a:ext uri="{FF2B5EF4-FFF2-40B4-BE49-F238E27FC236}">
                <a16:creationId xmlns:a16="http://schemas.microsoft.com/office/drawing/2014/main" id="{99A2B8EA-BBF6-466D-A69C-60AA656296CB}"/>
              </a:ext>
            </a:extLst>
          </p:cNvPr>
          <p:cNvSpPr/>
          <p:nvPr/>
        </p:nvSpPr>
        <p:spPr>
          <a:xfrm>
            <a:off x="975739" y="654148"/>
            <a:ext cx="5205271" cy="369332"/>
          </a:xfrm>
          <a:prstGeom prst="rect">
            <a:avLst/>
          </a:prstGeom>
        </p:spPr>
        <p:txBody>
          <a:bodyPr wrap="none">
            <a:spAutoFit/>
          </a:bodyPr>
          <a:lstStyle/>
          <a:p>
            <a:r>
              <a:rPr lang="es-MX">
                <a:solidFill>
                  <a:prstClr val="black"/>
                </a:solidFill>
                <a:latin typeface="Lucida Console" panose="020B0609040504020204" pitchFamily="49" charset="0"/>
              </a:rPr>
              <a:t>cat SRR1811524_1M.</a:t>
            </a:r>
            <a:r>
              <a:rPr lang="es-MX" b="1">
                <a:solidFill>
                  <a:prstClr val="black"/>
                </a:solidFill>
                <a:latin typeface="Lucida Console" panose="020B0609040504020204" pitchFamily="49" charset="0"/>
              </a:rPr>
              <a:t>fasta</a:t>
            </a:r>
            <a:r>
              <a:rPr lang="es-MX">
                <a:solidFill>
                  <a:prstClr val="black"/>
                </a:solidFill>
                <a:latin typeface="Lucida Console" panose="020B0609040504020204" pitchFamily="49" charset="0"/>
              </a:rPr>
              <a:t> | head -n 12</a:t>
            </a:r>
            <a:endParaRPr lang="es-MX"/>
          </a:p>
        </p:txBody>
      </p:sp>
      <p:sp>
        <p:nvSpPr>
          <p:cNvPr id="10" name="Flecha: a la derecha 9">
            <a:extLst>
              <a:ext uri="{FF2B5EF4-FFF2-40B4-BE49-F238E27FC236}">
                <a16:creationId xmlns:a16="http://schemas.microsoft.com/office/drawing/2014/main" id="{500E387D-2503-4EF7-9F21-6ED8956B019C}"/>
              </a:ext>
            </a:extLst>
          </p:cNvPr>
          <p:cNvSpPr/>
          <p:nvPr/>
        </p:nvSpPr>
        <p:spPr>
          <a:xfrm>
            <a:off x="3426372" y="2217686"/>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Flecha: a la derecha 10">
            <a:extLst>
              <a:ext uri="{FF2B5EF4-FFF2-40B4-BE49-F238E27FC236}">
                <a16:creationId xmlns:a16="http://schemas.microsoft.com/office/drawing/2014/main" id="{AA0D9DF2-A598-4BA5-8F25-D593343012A1}"/>
              </a:ext>
            </a:extLst>
          </p:cNvPr>
          <p:cNvSpPr/>
          <p:nvPr/>
        </p:nvSpPr>
        <p:spPr>
          <a:xfrm>
            <a:off x="3426372" y="2785236"/>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a la derecha 11">
            <a:extLst>
              <a:ext uri="{FF2B5EF4-FFF2-40B4-BE49-F238E27FC236}">
                <a16:creationId xmlns:a16="http://schemas.microsoft.com/office/drawing/2014/main" id="{07AACDFA-888B-46FF-B46E-67EDCC90D03F}"/>
              </a:ext>
            </a:extLst>
          </p:cNvPr>
          <p:cNvSpPr/>
          <p:nvPr/>
        </p:nvSpPr>
        <p:spPr>
          <a:xfrm>
            <a:off x="3426372" y="1650123"/>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3206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ángulo 68">
            <a:extLst>
              <a:ext uri="{FF2B5EF4-FFF2-40B4-BE49-F238E27FC236}">
                <a16:creationId xmlns:a16="http://schemas.microsoft.com/office/drawing/2014/main" id="{D0592BFC-A801-4272-A6FB-7BC74E16C73E}"/>
              </a:ext>
            </a:extLst>
          </p:cNvPr>
          <p:cNvSpPr/>
          <p:nvPr/>
        </p:nvSpPr>
        <p:spPr>
          <a:xfrm>
            <a:off x="975739" y="654148"/>
            <a:ext cx="5205271" cy="369332"/>
          </a:xfrm>
          <a:prstGeom prst="rect">
            <a:avLst/>
          </a:prstGeom>
        </p:spPr>
        <p:txBody>
          <a:bodyPr wrap="none">
            <a:spAutoFit/>
          </a:bodyPr>
          <a:lstStyle/>
          <a:p>
            <a:r>
              <a:rPr lang="es-MX">
                <a:solidFill>
                  <a:prstClr val="black"/>
                </a:solidFill>
                <a:latin typeface="Lucida Console" panose="020B0609040504020204" pitchFamily="49" charset="0"/>
              </a:rPr>
              <a:t>cat SRR1811524_1M.</a:t>
            </a:r>
            <a:r>
              <a:rPr lang="es-MX" b="1">
                <a:solidFill>
                  <a:prstClr val="black"/>
                </a:solidFill>
                <a:latin typeface="Lucida Console" panose="020B0609040504020204" pitchFamily="49" charset="0"/>
              </a:rPr>
              <a:t>fasta</a:t>
            </a:r>
            <a:r>
              <a:rPr lang="es-MX">
                <a:solidFill>
                  <a:prstClr val="black"/>
                </a:solidFill>
                <a:latin typeface="Lucida Console" panose="020B0609040504020204" pitchFamily="49" charset="0"/>
              </a:rPr>
              <a:t> | head -n 12</a:t>
            </a:r>
            <a:endParaRPr lang="es-MX"/>
          </a:p>
        </p:txBody>
      </p:sp>
      <p:sp>
        <p:nvSpPr>
          <p:cNvPr id="70" name="CuadroTexto 69">
            <a:extLst>
              <a:ext uri="{FF2B5EF4-FFF2-40B4-BE49-F238E27FC236}">
                <a16:creationId xmlns:a16="http://schemas.microsoft.com/office/drawing/2014/main" id="{4583B96A-94D3-4BA7-9B31-268D889BBF8B}"/>
              </a:ext>
            </a:extLst>
          </p:cNvPr>
          <p:cNvSpPr txBox="1"/>
          <p:nvPr/>
        </p:nvSpPr>
        <p:spPr>
          <a:xfrm>
            <a:off x="137732" y="-32070"/>
            <a:ext cx="2047355" cy="400110"/>
          </a:xfrm>
          <a:prstGeom prst="rect">
            <a:avLst/>
          </a:prstGeom>
          <a:noFill/>
        </p:spPr>
        <p:txBody>
          <a:bodyPr wrap="none" rtlCol="0">
            <a:spAutoFit/>
          </a:bodyPr>
          <a:lstStyle/>
          <a:p>
            <a:r>
              <a:rPr lang="es-CL" sz="2000"/>
              <a:t>Archivos FASTA</a:t>
            </a:r>
            <a:endParaRPr lang="es-MX" sz="2000"/>
          </a:p>
        </p:txBody>
      </p:sp>
      <p:sp>
        <p:nvSpPr>
          <p:cNvPr id="8" name="CuadroTexto 7">
            <a:extLst>
              <a:ext uri="{FF2B5EF4-FFF2-40B4-BE49-F238E27FC236}">
                <a16:creationId xmlns:a16="http://schemas.microsoft.com/office/drawing/2014/main" id="{0B709A1A-6E93-4C10-97FE-7B356FA64D8D}"/>
              </a:ext>
            </a:extLst>
          </p:cNvPr>
          <p:cNvSpPr txBox="1"/>
          <p:nvPr/>
        </p:nvSpPr>
        <p:spPr>
          <a:xfrm>
            <a:off x="2091558" y="4840892"/>
            <a:ext cx="1616148" cy="369332"/>
          </a:xfrm>
          <a:prstGeom prst="rect">
            <a:avLst/>
          </a:prstGeom>
          <a:noFill/>
        </p:spPr>
        <p:txBody>
          <a:bodyPr wrap="none" rtlCol="0">
            <a:spAutoFit/>
          </a:bodyPr>
          <a:lstStyle/>
          <a:p>
            <a:r>
              <a:rPr lang="es-CL"/>
              <a:t>identificador</a:t>
            </a:r>
            <a:endParaRPr lang="es-MX"/>
          </a:p>
        </p:txBody>
      </p:sp>
      <p:sp>
        <p:nvSpPr>
          <p:cNvPr id="9" name="CuadroTexto 8">
            <a:extLst>
              <a:ext uri="{FF2B5EF4-FFF2-40B4-BE49-F238E27FC236}">
                <a16:creationId xmlns:a16="http://schemas.microsoft.com/office/drawing/2014/main" id="{F6AD046F-7AD5-49F2-9D0A-052B415973E8}"/>
              </a:ext>
            </a:extLst>
          </p:cNvPr>
          <p:cNvSpPr txBox="1"/>
          <p:nvPr/>
        </p:nvSpPr>
        <p:spPr>
          <a:xfrm>
            <a:off x="2627438" y="5109638"/>
            <a:ext cx="1058303" cy="369332"/>
          </a:xfrm>
          <a:prstGeom prst="rect">
            <a:avLst/>
          </a:prstGeom>
          <a:noFill/>
        </p:spPr>
        <p:txBody>
          <a:bodyPr wrap="none" rtlCol="0">
            <a:spAutoFit/>
          </a:bodyPr>
          <a:lstStyle/>
          <a:p>
            <a:r>
              <a:rPr lang="es-CL"/>
              <a:t>calidad</a:t>
            </a:r>
            <a:endParaRPr lang="es-MX"/>
          </a:p>
        </p:txBody>
      </p:sp>
      <p:cxnSp>
        <p:nvCxnSpPr>
          <p:cNvPr id="10" name="Conector recto de flecha 9">
            <a:extLst>
              <a:ext uri="{FF2B5EF4-FFF2-40B4-BE49-F238E27FC236}">
                <a16:creationId xmlns:a16="http://schemas.microsoft.com/office/drawing/2014/main" id="{F48BAC09-9D99-40EC-B250-452282A0AE80}"/>
              </a:ext>
            </a:extLst>
          </p:cNvPr>
          <p:cNvCxnSpPr>
            <a:cxnSpLocks/>
          </p:cNvCxnSpPr>
          <p:nvPr/>
        </p:nvCxnSpPr>
        <p:spPr>
          <a:xfrm>
            <a:off x="3707706" y="5309335"/>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09A84340-1B5D-4D0D-9799-0A48201E54B5}"/>
              </a:ext>
            </a:extLst>
          </p:cNvPr>
          <p:cNvCxnSpPr/>
          <p:nvPr/>
        </p:nvCxnSpPr>
        <p:spPr>
          <a:xfrm>
            <a:off x="3707706" y="5025558"/>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251C7FA4-19EE-4D81-A054-9A18C6851ACF}"/>
              </a:ext>
            </a:extLst>
          </p:cNvPr>
          <p:cNvSpPr/>
          <p:nvPr/>
        </p:nvSpPr>
        <p:spPr>
          <a:xfrm>
            <a:off x="3857296" y="1574375"/>
            <a:ext cx="8334703" cy="1754326"/>
          </a:xfrm>
          <a:prstGeom prst="rect">
            <a:avLst/>
          </a:prstGeom>
        </p:spPr>
        <p:txBody>
          <a:bodyPr wrap="square">
            <a:spAutoFit/>
          </a:bodyPr>
          <a:lstStyle/>
          <a:p>
            <a:r>
              <a:rPr lang="es-MX">
                <a:solidFill>
                  <a:schemeClr val="bg1">
                    <a:lumMod val="85000"/>
                  </a:schemeClr>
                </a:solidFill>
                <a:latin typeface="Consolas" panose="020B0609020204030204" pitchFamily="49" charset="0"/>
              </a:rPr>
              <a:t>&gt;SRR1811524.2 HWI-ST615:645:H7P8JADXX:1:1101:1414:2351/1</a:t>
            </a:r>
          </a:p>
          <a:p>
            <a:r>
              <a:rPr lang="es-MX">
                <a:solidFill>
                  <a:schemeClr val="bg1">
                    <a:lumMod val="85000"/>
                  </a:schemeClr>
                </a:solidFill>
                <a:latin typeface="Consolas" panose="020B0609020204030204" pitchFamily="49" charset="0"/>
              </a:rPr>
              <a:t>CTTAGCTTGTCGAAACAACATCCAAGAGTTCATGCTTAACCAACTCGGAAT</a:t>
            </a:r>
          </a:p>
          <a:p>
            <a:r>
              <a:rPr lang="es-MX">
                <a:latin typeface="Consolas" panose="020B0609020204030204" pitchFamily="49" charset="0"/>
              </a:rPr>
              <a:t>&gt;SRR1811524.3 HWI-ST615:645:H7P8JADXX:1:1101:1416:2377/1</a:t>
            </a:r>
          </a:p>
          <a:p>
            <a:r>
              <a:rPr lang="es-MX">
                <a:latin typeface="Consolas" panose="020B0609020204030204" pitchFamily="49" charset="0"/>
              </a:rPr>
              <a:t>CCGACTTGTTCTGCGTATCTAGACTAACTCTGGTTTCCCTCTTAGACAAAG</a:t>
            </a:r>
          </a:p>
          <a:p>
            <a:r>
              <a:rPr lang="es-MX">
                <a:solidFill>
                  <a:schemeClr val="bg1">
                    <a:lumMod val="85000"/>
                  </a:schemeClr>
                </a:solidFill>
                <a:latin typeface="Consolas" panose="020B0609020204030204" pitchFamily="49" charset="0"/>
              </a:rPr>
              <a:t>&gt;SRR1811524.4 HWI-ST615:645:H7P8JADXX:1:1101:1479:2437/1</a:t>
            </a:r>
          </a:p>
          <a:p>
            <a:r>
              <a:rPr lang="es-MX">
                <a:solidFill>
                  <a:schemeClr val="bg1">
                    <a:lumMod val="85000"/>
                  </a:schemeClr>
                </a:solidFill>
                <a:latin typeface="Consolas" panose="020B0609020204030204" pitchFamily="49" charset="0"/>
              </a:rPr>
              <a:t>CAAACACTTTCCAGGATACCACTCAATCTCCGTCCCGAGGGCCTTCTCAAG</a:t>
            </a:r>
          </a:p>
        </p:txBody>
      </p:sp>
      <p:sp>
        <p:nvSpPr>
          <p:cNvPr id="14" name="Rectángulo 13">
            <a:extLst>
              <a:ext uri="{FF2B5EF4-FFF2-40B4-BE49-F238E27FC236}">
                <a16:creationId xmlns:a16="http://schemas.microsoft.com/office/drawing/2014/main" id="{F91CD813-C65E-4C6F-9E82-09140BF687E6}"/>
              </a:ext>
            </a:extLst>
          </p:cNvPr>
          <p:cNvSpPr/>
          <p:nvPr/>
        </p:nvSpPr>
        <p:spPr>
          <a:xfrm>
            <a:off x="3857296" y="4419175"/>
            <a:ext cx="8931604" cy="1477328"/>
          </a:xfrm>
          <a:prstGeom prst="rect">
            <a:avLst/>
          </a:prstGeom>
        </p:spPr>
        <p:txBody>
          <a:bodyPr wrap="square">
            <a:spAutoFit/>
          </a:bodyPr>
          <a:lstStyle/>
          <a:p>
            <a:r>
              <a:rPr lang="es-MX">
                <a:solidFill>
                  <a:schemeClr val="bg1">
                    <a:lumMod val="85000"/>
                  </a:schemeClr>
                </a:solidFill>
                <a:latin typeface="Consolas" panose="020B0609020204030204" pitchFamily="49" charset="0"/>
              </a:rPr>
              <a:t>&gt;SRR1811524.2 HWI-ST615:645:H7P8JADXX:1:1101:1414:2351/1</a:t>
            </a:r>
          </a:p>
          <a:p>
            <a:r>
              <a:rPr lang="es-MX" sz="1200">
                <a:solidFill>
                  <a:schemeClr val="bg1">
                    <a:lumMod val="85000"/>
                  </a:schemeClr>
                </a:solidFill>
                <a:latin typeface="Consolas" panose="020B0609020204030204" pitchFamily="49" charset="0"/>
              </a:rPr>
              <a:t>5 10 15 20 30 40 40 40 40 40 40 40 40 40 40 40 40 40 40 404 04 04 040 40 40 40 40 40 40 30 20 10 5  </a:t>
            </a:r>
          </a:p>
          <a:p>
            <a:r>
              <a:rPr lang="es-MX">
                <a:latin typeface="Consolas" panose="020B0609020204030204" pitchFamily="49" charset="0"/>
              </a:rPr>
              <a:t>&gt;SRR1811524.3 HWI-ST615:645:H7P8JADXX:1:1101:1416:2377/1</a:t>
            </a:r>
          </a:p>
          <a:p>
            <a:r>
              <a:rPr lang="es-MX" sz="1200">
                <a:latin typeface="Consolas" panose="020B0609020204030204" pitchFamily="49" charset="0"/>
              </a:rPr>
              <a:t>5 10 15 20 30 40 40 40 40 40 40 40 40 40 40 40 40 40 40 404 04 04 040 40 40 40 40 40 40 30 20 10 5  </a:t>
            </a:r>
          </a:p>
          <a:p>
            <a:r>
              <a:rPr lang="es-MX">
                <a:solidFill>
                  <a:schemeClr val="bg1">
                    <a:lumMod val="85000"/>
                  </a:schemeClr>
                </a:solidFill>
                <a:latin typeface="Consolas" panose="020B0609020204030204" pitchFamily="49" charset="0"/>
              </a:rPr>
              <a:t>&gt;SRR1811524.4 HWI-ST615:645:H7P8JADXX:1:1101:1479:2437/1</a:t>
            </a:r>
          </a:p>
          <a:p>
            <a:r>
              <a:rPr lang="es-MX" sz="1200">
                <a:solidFill>
                  <a:schemeClr val="bg1">
                    <a:lumMod val="85000"/>
                  </a:schemeClr>
                </a:solidFill>
                <a:latin typeface="Consolas" panose="020B0609020204030204" pitchFamily="49" charset="0"/>
              </a:rPr>
              <a:t>5 10 15 20 30 40 40 40 40 40 40 40 40 40 40 40 40 40 40 404 04 04 040 40 40 40 40 40 40 30 20 10 5  </a:t>
            </a:r>
          </a:p>
        </p:txBody>
      </p:sp>
      <p:sp>
        <p:nvSpPr>
          <p:cNvPr id="15" name="Rectángulo 14">
            <a:extLst>
              <a:ext uri="{FF2B5EF4-FFF2-40B4-BE49-F238E27FC236}">
                <a16:creationId xmlns:a16="http://schemas.microsoft.com/office/drawing/2014/main" id="{D839A43A-5ED1-4D9C-A4E9-41D69C6E5893}"/>
              </a:ext>
            </a:extLst>
          </p:cNvPr>
          <p:cNvSpPr/>
          <p:nvPr/>
        </p:nvSpPr>
        <p:spPr>
          <a:xfrm>
            <a:off x="975739" y="3714848"/>
            <a:ext cx="5065810" cy="369332"/>
          </a:xfrm>
          <a:prstGeom prst="rect">
            <a:avLst/>
          </a:prstGeom>
        </p:spPr>
        <p:txBody>
          <a:bodyPr wrap="none">
            <a:spAutoFit/>
          </a:bodyPr>
          <a:lstStyle/>
          <a:p>
            <a:r>
              <a:rPr lang="es-MX">
                <a:solidFill>
                  <a:prstClr val="black"/>
                </a:solidFill>
                <a:latin typeface="Lucida Console" panose="020B0609040504020204" pitchFamily="49" charset="0"/>
              </a:rPr>
              <a:t>cat SRR1811524_1M.</a:t>
            </a:r>
            <a:r>
              <a:rPr lang="es-MX" b="1">
                <a:solidFill>
                  <a:prstClr val="black"/>
                </a:solidFill>
                <a:latin typeface="Lucida Console" panose="020B0609040504020204" pitchFamily="49" charset="0"/>
              </a:rPr>
              <a:t>qual</a:t>
            </a:r>
            <a:r>
              <a:rPr lang="es-MX">
                <a:solidFill>
                  <a:prstClr val="black"/>
                </a:solidFill>
                <a:latin typeface="Lucida Console" panose="020B0609040504020204" pitchFamily="49" charset="0"/>
              </a:rPr>
              <a:t> | head -n 12</a:t>
            </a:r>
            <a:endParaRPr lang="es-MX"/>
          </a:p>
        </p:txBody>
      </p:sp>
      <p:sp>
        <p:nvSpPr>
          <p:cNvPr id="16" name="CuadroTexto 15">
            <a:extLst>
              <a:ext uri="{FF2B5EF4-FFF2-40B4-BE49-F238E27FC236}">
                <a16:creationId xmlns:a16="http://schemas.microsoft.com/office/drawing/2014/main" id="{2E90E263-A8BD-41E2-8BC0-E423F06D2536}"/>
              </a:ext>
            </a:extLst>
          </p:cNvPr>
          <p:cNvSpPr txBox="1"/>
          <p:nvPr/>
        </p:nvSpPr>
        <p:spPr>
          <a:xfrm>
            <a:off x="2091558" y="2123092"/>
            <a:ext cx="1616148" cy="369332"/>
          </a:xfrm>
          <a:prstGeom prst="rect">
            <a:avLst/>
          </a:prstGeom>
          <a:noFill/>
        </p:spPr>
        <p:txBody>
          <a:bodyPr wrap="none" rtlCol="0">
            <a:spAutoFit/>
          </a:bodyPr>
          <a:lstStyle/>
          <a:p>
            <a:r>
              <a:rPr lang="es-CL"/>
              <a:t>identificador</a:t>
            </a:r>
            <a:endParaRPr lang="es-MX"/>
          </a:p>
        </p:txBody>
      </p:sp>
      <p:sp>
        <p:nvSpPr>
          <p:cNvPr id="17" name="CuadroTexto 16">
            <a:extLst>
              <a:ext uri="{FF2B5EF4-FFF2-40B4-BE49-F238E27FC236}">
                <a16:creationId xmlns:a16="http://schemas.microsoft.com/office/drawing/2014/main" id="{33EF94B2-CC3F-4B2C-BFC2-827D504DE8EE}"/>
              </a:ext>
            </a:extLst>
          </p:cNvPr>
          <p:cNvSpPr txBox="1"/>
          <p:nvPr/>
        </p:nvSpPr>
        <p:spPr>
          <a:xfrm>
            <a:off x="2348038" y="2391838"/>
            <a:ext cx="1359668" cy="369332"/>
          </a:xfrm>
          <a:prstGeom prst="rect">
            <a:avLst/>
          </a:prstGeom>
          <a:noFill/>
        </p:spPr>
        <p:txBody>
          <a:bodyPr wrap="none" rtlCol="0">
            <a:spAutoFit/>
          </a:bodyPr>
          <a:lstStyle/>
          <a:p>
            <a:r>
              <a:rPr lang="es-CL"/>
              <a:t>secuencia</a:t>
            </a:r>
            <a:endParaRPr lang="es-MX"/>
          </a:p>
        </p:txBody>
      </p:sp>
      <p:cxnSp>
        <p:nvCxnSpPr>
          <p:cNvPr id="18" name="Conector recto de flecha 17">
            <a:extLst>
              <a:ext uri="{FF2B5EF4-FFF2-40B4-BE49-F238E27FC236}">
                <a16:creationId xmlns:a16="http://schemas.microsoft.com/office/drawing/2014/main" id="{8935A5D6-F78A-4565-B2A1-2CB80627DC06}"/>
              </a:ext>
            </a:extLst>
          </p:cNvPr>
          <p:cNvCxnSpPr>
            <a:cxnSpLocks/>
          </p:cNvCxnSpPr>
          <p:nvPr/>
        </p:nvCxnSpPr>
        <p:spPr>
          <a:xfrm>
            <a:off x="3707706" y="2591535"/>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BB1C985-9DC2-4430-95E0-5BD8B3C930EB}"/>
              </a:ext>
            </a:extLst>
          </p:cNvPr>
          <p:cNvCxnSpPr/>
          <p:nvPr/>
        </p:nvCxnSpPr>
        <p:spPr>
          <a:xfrm>
            <a:off x="3707706" y="2307758"/>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192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0D5C80-BAFB-4C79-A1E2-BA875CE724EC}"/>
              </a:ext>
            </a:extLst>
          </p:cNvPr>
          <p:cNvPicPr>
            <a:picLocks noChangeAspect="1"/>
          </p:cNvPicPr>
          <p:nvPr/>
        </p:nvPicPr>
        <p:blipFill>
          <a:blip r:embed="rId2"/>
          <a:stretch>
            <a:fillRect/>
          </a:stretch>
        </p:blipFill>
        <p:spPr>
          <a:xfrm>
            <a:off x="2899632" y="312206"/>
            <a:ext cx="8682015" cy="2986087"/>
          </a:xfrm>
          <a:prstGeom prst="rect">
            <a:avLst/>
          </a:prstGeom>
        </p:spPr>
      </p:pic>
      <p:sp>
        <p:nvSpPr>
          <p:cNvPr id="6" name="CuadroTexto 5">
            <a:extLst>
              <a:ext uri="{FF2B5EF4-FFF2-40B4-BE49-F238E27FC236}">
                <a16:creationId xmlns:a16="http://schemas.microsoft.com/office/drawing/2014/main" id="{95E90FDF-039D-4BDD-9306-9BDE5F50568E}"/>
              </a:ext>
            </a:extLst>
          </p:cNvPr>
          <p:cNvSpPr txBox="1"/>
          <p:nvPr/>
        </p:nvSpPr>
        <p:spPr>
          <a:xfrm>
            <a:off x="2091558" y="4840892"/>
            <a:ext cx="1616148" cy="369332"/>
          </a:xfrm>
          <a:prstGeom prst="rect">
            <a:avLst/>
          </a:prstGeom>
          <a:noFill/>
        </p:spPr>
        <p:txBody>
          <a:bodyPr wrap="none" rtlCol="0">
            <a:spAutoFit/>
          </a:bodyPr>
          <a:lstStyle/>
          <a:p>
            <a:r>
              <a:rPr lang="es-CL"/>
              <a:t>identificador</a:t>
            </a:r>
            <a:endParaRPr lang="es-MX"/>
          </a:p>
        </p:txBody>
      </p:sp>
      <p:sp>
        <p:nvSpPr>
          <p:cNvPr id="7" name="CuadroTexto 6">
            <a:extLst>
              <a:ext uri="{FF2B5EF4-FFF2-40B4-BE49-F238E27FC236}">
                <a16:creationId xmlns:a16="http://schemas.microsoft.com/office/drawing/2014/main" id="{BC45958D-2AFC-49B3-910C-F7DA4AE2C05F}"/>
              </a:ext>
            </a:extLst>
          </p:cNvPr>
          <p:cNvSpPr txBox="1"/>
          <p:nvPr/>
        </p:nvSpPr>
        <p:spPr>
          <a:xfrm>
            <a:off x="2627438" y="5109638"/>
            <a:ext cx="1058303" cy="369332"/>
          </a:xfrm>
          <a:prstGeom prst="rect">
            <a:avLst/>
          </a:prstGeom>
          <a:noFill/>
        </p:spPr>
        <p:txBody>
          <a:bodyPr wrap="none" rtlCol="0">
            <a:spAutoFit/>
          </a:bodyPr>
          <a:lstStyle/>
          <a:p>
            <a:r>
              <a:rPr lang="es-CL"/>
              <a:t>calidad</a:t>
            </a:r>
            <a:endParaRPr lang="es-MX"/>
          </a:p>
        </p:txBody>
      </p:sp>
      <p:cxnSp>
        <p:nvCxnSpPr>
          <p:cNvPr id="8" name="Conector recto de flecha 7">
            <a:extLst>
              <a:ext uri="{FF2B5EF4-FFF2-40B4-BE49-F238E27FC236}">
                <a16:creationId xmlns:a16="http://schemas.microsoft.com/office/drawing/2014/main" id="{A09EDCB9-7C71-436B-9F32-8FB9B860D405}"/>
              </a:ext>
            </a:extLst>
          </p:cNvPr>
          <p:cNvCxnSpPr>
            <a:cxnSpLocks/>
          </p:cNvCxnSpPr>
          <p:nvPr/>
        </p:nvCxnSpPr>
        <p:spPr>
          <a:xfrm>
            <a:off x="3707706" y="5309335"/>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881C7F43-A39A-4DB4-B4E2-77708E8BBE31}"/>
              </a:ext>
            </a:extLst>
          </p:cNvPr>
          <p:cNvCxnSpPr/>
          <p:nvPr/>
        </p:nvCxnSpPr>
        <p:spPr>
          <a:xfrm>
            <a:off x="3707706" y="5025558"/>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067D0B37-9704-41BC-A3C5-781F6369182F}"/>
              </a:ext>
            </a:extLst>
          </p:cNvPr>
          <p:cNvSpPr/>
          <p:nvPr/>
        </p:nvSpPr>
        <p:spPr>
          <a:xfrm>
            <a:off x="3857296" y="4419175"/>
            <a:ext cx="8931604" cy="1477328"/>
          </a:xfrm>
          <a:prstGeom prst="rect">
            <a:avLst/>
          </a:prstGeom>
        </p:spPr>
        <p:txBody>
          <a:bodyPr wrap="square">
            <a:spAutoFit/>
          </a:bodyPr>
          <a:lstStyle/>
          <a:p>
            <a:r>
              <a:rPr lang="es-MX">
                <a:solidFill>
                  <a:schemeClr val="bg1">
                    <a:lumMod val="85000"/>
                  </a:schemeClr>
                </a:solidFill>
                <a:latin typeface="Consolas" panose="020B0609020204030204" pitchFamily="49" charset="0"/>
              </a:rPr>
              <a:t>&gt;SRR1811524.2 HWI-ST615:645:H7P8JADXX:1:1101:1414:2351/1</a:t>
            </a:r>
          </a:p>
          <a:p>
            <a:r>
              <a:rPr lang="es-MX" sz="1200">
                <a:solidFill>
                  <a:schemeClr val="bg1">
                    <a:lumMod val="85000"/>
                  </a:schemeClr>
                </a:solidFill>
                <a:latin typeface="Consolas" panose="020B0609020204030204" pitchFamily="49" charset="0"/>
              </a:rPr>
              <a:t>5 10 15 20 30 40 40 40 40 40 40 40 40 40 40 40 40 40 40 404 04 04 040 40 40 40 40 40 40 30 20 10 5  </a:t>
            </a:r>
          </a:p>
          <a:p>
            <a:r>
              <a:rPr lang="es-MX">
                <a:latin typeface="Consolas" panose="020B0609020204030204" pitchFamily="49" charset="0"/>
              </a:rPr>
              <a:t>&gt;SRR1811524.3 HWI-ST615:645:H7P8JADXX:1:1101:1416:2377/1</a:t>
            </a:r>
          </a:p>
          <a:p>
            <a:r>
              <a:rPr lang="es-MX" sz="1200">
                <a:latin typeface="Consolas" panose="020B0609020204030204" pitchFamily="49" charset="0"/>
              </a:rPr>
              <a:t>5 10 15 20 30 40 40 40 40 40 40 40 40 40 40 40 40 40 40 404 04 04 040 40 40 40 40 40 40 30 20 10 5  </a:t>
            </a:r>
          </a:p>
          <a:p>
            <a:r>
              <a:rPr lang="es-MX">
                <a:solidFill>
                  <a:schemeClr val="bg1">
                    <a:lumMod val="85000"/>
                  </a:schemeClr>
                </a:solidFill>
                <a:latin typeface="Consolas" panose="020B0609020204030204" pitchFamily="49" charset="0"/>
              </a:rPr>
              <a:t>&gt;SRR1811524.4 HWI-ST615:645:H7P8JADXX:1:1101:1479:2437/1</a:t>
            </a:r>
          </a:p>
          <a:p>
            <a:r>
              <a:rPr lang="es-MX" sz="1200">
                <a:solidFill>
                  <a:schemeClr val="bg1">
                    <a:lumMod val="85000"/>
                  </a:schemeClr>
                </a:solidFill>
                <a:latin typeface="Consolas" panose="020B0609020204030204" pitchFamily="49" charset="0"/>
              </a:rPr>
              <a:t>5 10 15 20 30 40 40 40 40 40 40 40 40 40 40 40 40 40 40 404 04 04 040 40 40 40 40 40 40 30 20 10 5  </a:t>
            </a:r>
          </a:p>
        </p:txBody>
      </p:sp>
      <p:sp>
        <p:nvSpPr>
          <p:cNvPr id="11" name="Rectángulo 10">
            <a:extLst>
              <a:ext uri="{FF2B5EF4-FFF2-40B4-BE49-F238E27FC236}">
                <a16:creationId xmlns:a16="http://schemas.microsoft.com/office/drawing/2014/main" id="{8417093D-A3B8-433B-9984-EA9AA335217C}"/>
              </a:ext>
            </a:extLst>
          </p:cNvPr>
          <p:cNvSpPr/>
          <p:nvPr/>
        </p:nvSpPr>
        <p:spPr>
          <a:xfrm>
            <a:off x="975739" y="3714848"/>
            <a:ext cx="5065810" cy="369332"/>
          </a:xfrm>
          <a:prstGeom prst="rect">
            <a:avLst/>
          </a:prstGeom>
        </p:spPr>
        <p:txBody>
          <a:bodyPr wrap="none">
            <a:spAutoFit/>
          </a:bodyPr>
          <a:lstStyle/>
          <a:p>
            <a:r>
              <a:rPr lang="es-MX">
                <a:solidFill>
                  <a:prstClr val="black"/>
                </a:solidFill>
                <a:latin typeface="Lucida Console" panose="020B0609040504020204" pitchFamily="49" charset="0"/>
              </a:rPr>
              <a:t>cat SRR1811524_1M.</a:t>
            </a:r>
            <a:r>
              <a:rPr lang="es-MX" b="1">
                <a:solidFill>
                  <a:prstClr val="black"/>
                </a:solidFill>
                <a:latin typeface="Lucida Console" panose="020B0609040504020204" pitchFamily="49" charset="0"/>
              </a:rPr>
              <a:t>qual</a:t>
            </a:r>
            <a:r>
              <a:rPr lang="es-MX">
                <a:solidFill>
                  <a:prstClr val="black"/>
                </a:solidFill>
                <a:latin typeface="Lucida Console" panose="020B0609040504020204" pitchFamily="49" charset="0"/>
              </a:rPr>
              <a:t> | head -n 12</a:t>
            </a:r>
            <a:endParaRPr lang="es-MX"/>
          </a:p>
        </p:txBody>
      </p:sp>
      <p:sp>
        <p:nvSpPr>
          <p:cNvPr id="12" name="Rectangle 1">
            <a:extLst>
              <a:ext uri="{FF2B5EF4-FFF2-40B4-BE49-F238E27FC236}">
                <a16:creationId xmlns:a16="http://schemas.microsoft.com/office/drawing/2014/main" id="{38260170-BDE2-4451-8AE3-2873CDA2604F}"/>
              </a:ext>
            </a:extLst>
          </p:cNvPr>
          <p:cNvSpPr>
            <a:spLocks noChangeArrowheads="1"/>
          </p:cNvSpPr>
          <p:nvPr/>
        </p:nvSpPr>
        <p:spPr bwMode="auto">
          <a:xfrm>
            <a:off x="1514900" y="6171888"/>
            <a:ext cx="10677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a:ln>
                  <a:noFill/>
                </a:ln>
                <a:solidFill>
                  <a:schemeClr val="tx1"/>
                </a:solidFill>
                <a:effectLst/>
                <a:latin typeface="Consolas" panose="020B0609020204030204" pitchFamily="49" charset="0"/>
              </a:rPr>
              <a:t>!"#$</a:t>
            </a:r>
            <a:r>
              <a:rPr kumimoji="0" lang="es-MX" altLang="es-MX" sz="1600" b="0" i="0" u="none" strike="noStrike" cap="none" normalizeH="0" baseline="0">
                <a:ln>
                  <a:noFill/>
                </a:ln>
                <a:solidFill>
                  <a:schemeClr val="tx1"/>
                </a:solidFill>
                <a:effectLst/>
                <a:highlight>
                  <a:srgbClr val="FFFF00"/>
                </a:highlight>
                <a:latin typeface="Consolas" panose="020B0609020204030204" pitchFamily="49" charset="0"/>
              </a:rPr>
              <a:t>%</a:t>
            </a:r>
            <a:r>
              <a:rPr kumimoji="0" lang="es-MX" altLang="es-MX" sz="1600" b="0" i="0" u="none" strike="noStrike" cap="none" normalizeH="0" baseline="0">
                <a:ln>
                  <a:noFill/>
                </a:ln>
                <a:solidFill>
                  <a:schemeClr val="tx1"/>
                </a:solidFill>
                <a:effectLst/>
                <a:latin typeface="Consolas" panose="020B0609020204030204" pitchFamily="49" charset="0"/>
              </a:rPr>
              <a:t>&amp;'()</a:t>
            </a:r>
            <a:r>
              <a:rPr kumimoji="0" lang="es-MX" altLang="es-MX" sz="1600" b="0" i="0" u="none" strike="noStrike" cap="none" normalizeH="0" baseline="0">
                <a:ln>
                  <a:noFill/>
                </a:ln>
                <a:solidFill>
                  <a:schemeClr val="tx1"/>
                </a:solidFill>
                <a:effectLst/>
                <a:highlight>
                  <a:srgbClr val="FFFF00"/>
                </a:highlight>
                <a:latin typeface="Consolas" panose="020B0609020204030204" pitchFamily="49" charset="0"/>
              </a:rPr>
              <a:t>*</a:t>
            </a:r>
            <a:r>
              <a:rPr kumimoji="0" lang="es-MX" altLang="es-MX" sz="1600" b="0" i="0" u="none" strike="noStrike" cap="none" normalizeH="0" baseline="0">
                <a:ln>
                  <a:noFill/>
                </a:ln>
                <a:solidFill>
                  <a:schemeClr val="tx1"/>
                </a:solidFill>
                <a:effectLst/>
                <a:latin typeface="Consolas" panose="020B0609020204030204" pitchFamily="49" charset="0"/>
              </a:rPr>
              <a:t>+,-.</a:t>
            </a:r>
            <a:r>
              <a:rPr kumimoji="0" lang="es-MX" altLang="es-MX" sz="1600" b="0" i="0" u="none" strike="noStrike" cap="none" normalizeH="0" baseline="0">
                <a:ln>
                  <a:noFill/>
                </a:ln>
                <a:solidFill>
                  <a:schemeClr val="tx1"/>
                </a:solidFill>
                <a:effectLst/>
                <a:highlight>
                  <a:srgbClr val="FFFF00"/>
                </a:highlight>
                <a:latin typeface="Consolas" panose="020B0609020204030204" pitchFamily="49" charset="0"/>
              </a:rPr>
              <a:t>/</a:t>
            </a:r>
            <a:r>
              <a:rPr kumimoji="0" lang="es-MX" altLang="es-MX" sz="1600" b="0" i="0" u="none" strike="noStrike" cap="none" normalizeH="0" baseline="0">
                <a:ln>
                  <a:noFill/>
                </a:ln>
                <a:solidFill>
                  <a:schemeClr val="tx1"/>
                </a:solidFill>
                <a:effectLst/>
                <a:latin typeface="Consolas" panose="020B0609020204030204" pitchFamily="49" charset="0"/>
              </a:rPr>
              <a:t>0123456789:;&lt;=&gt;?@ABCDEFGHIJKLMNOPQRSTUVWXYZ[\]^_`abcdefghijklmnopqrstuvwxyz{|}~</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600">
                <a:latin typeface="Consolas" panose="020B0609020204030204" pitchFamily="49" charset="0"/>
              </a:rPr>
              <a:t>0 1 2 3 ..                                                                                  </a:t>
            </a:r>
            <a:r>
              <a:rPr kumimoji="0" lang="es-MX" altLang="es-MX" sz="1600" b="0" i="0" u="none" strike="noStrike" cap="none" normalizeH="0" baseline="0">
                <a:ln>
                  <a:noFill/>
                </a:ln>
                <a:solidFill>
                  <a:schemeClr val="tx1"/>
                </a:solidFill>
                <a:effectLst/>
                <a:latin typeface="Consolas" panose="020B0609020204030204" pitchFamily="49" charset="0"/>
              </a:rPr>
              <a:t>93</a:t>
            </a:r>
          </a:p>
        </p:txBody>
      </p:sp>
      <p:sp>
        <p:nvSpPr>
          <p:cNvPr id="13" name="CuadroTexto 12">
            <a:extLst>
              <a:ext uri="{FF2B5EF4-FFF2-40B4-BE49-F238E27FC236}">
                <a16:creationId xmlns:a16="http://schemas.microsoft.com/office/drawing/2014/main" id="{959B7139-1242-47DA-AB26-5A1385156F97}"/>
              </a:ext>
            </a:extLst>
          </p:cNvPr>
          <p:cNvSpPr txBox="1"/>
          <p:nvPr/>
        </p:nvSpPr>
        <p:spPr>
          <a:xfrm>
            <a:off x="922449" y="5548450"/>
            <a:ext cx="1640193" cy="369332"/>
          </a:xfrm>
          <a:prstGeom prst="rect">
            <a:avLst/>
          </a:prstGeom>
          <a:noFill/>
        </p:spPr>
        <p:txBody>
          <a:bodyPr wrap="none" rtlCol="0">
            <a:spAutoFit/>
          </a:bodyPr>
          <a:lstStyle/>
          <a:p>
            <a:r>
              <a:rPr lang="es-CL" b="1"/>
              <a:t>Codificación</a:t>
            </a:r>
            <a:endParaRPr lang="es-MX" b="1"/>
          </a:p>
        </p:txBody>
      </p:sp>
      <p:cxnSp>
        <p:nvCxnSpPr>
          <p:cNvPr id="23" name="Conector recto de flecha 22">
            <a:extLst>
              <a:ext uri="{FF2B5EF4-FFF2-40B4-BE49-F238E27FC236}">
                <a16:creationId xmlns:a16="http://schemas.microsoft.com/office/drawing/2014/main" id="{B35F85A5-6C92-4252-A5D8-2213D3959D73}"/>
              </a:ext>
            </a:extLst>
          </p:cNvPr>
          <p:cNvCxnSpPr/>
          <p:nvPr/>
        </p:nvCxnSpPr>
        <p:spPr>
          <a:xfrm flipH="1">
            <a:off x="2091558" y="5478970"/>
            <a:ext cx="1765738" cy="69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C86F777-A342-41FE-901E-5413EA2C9BF4}"/>
              </a:ext>
            </a:extLst>
          </p:cNvPr>
          <p:cNvCxnSpPr>
            <a:cxnSpLocks/>
          </p:cNvCxnSpPr>
          <p:nvPr/>
        </p:nvCxnSpPr>
        <p:spPr>
          <a:xfrm flipH="1">
            <a:off x="2743200" y="5464330"/>
            <a:ext cx="1285651" cy="715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914A95E-C875-4EC9-BBC5-91B36E23E66F}"/>
              </a:ext>
            </a:extLst>
          </p:cNvPr>
          <p:cNvCxnSpPr/>
          <p:nvPr/>
        </p:nvCxnSpPr>
        <p:spPr>
          <a:xfrm flipH="1">
            <a:off x="3289300" y="5363785"/>
            <a:ext cx="1092200" cy="71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108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echa: a la derecha 1">
            <a:extLst>
              <a:ext uri="{FF2B5EF4-FFF2-40B4-BE49-F238E27FC236}">
                <a16:creationId xmlns:a16="http://schemas.microsoft.com/office/drawing/2014/main" id="{AE1D66D1-0712-4EF2-8AE7-B8501BA2D07E}"/>
              </a:ext>
            </a:extLst>
          </p:cNvPr>
          <p:cNvSpPr/>
          <p:nvPr/>
        </p:nvSpPr>
        <p:spPr>
          <a:xfrm>
            <a:off x="3426372" y="2354314"/>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Flecha: a la derecha 64">
            <a:extLst>
              <a:ext uri="{FF2B5EF4-FFF2-40B4-BE49-F238E27FC236}">
                <a16:creationId xmlns:a16="http://schemas.microsoft.com/office/drawing/2014/main" id="{E01A7298-47FF-43D8-A449-6A988B6BA93E}"/>
              </a:ext>
            </a:extLst>
          </p:cNvPr>
          <p:cNvSpPr/>
          <p:nvPr/>
        </p:nvSpPr>
        <p:spPr>
          <a:xfrm>
            <a:off x="3426372" y="3426364"/>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Flecha: a la derecha 66">
            <a:extLst>
              <a:ext uri="{FF2B5EF4-FFF2-40B4-BE49-F238E27FC236}">
                <a16:creationId xmlns:a16="http://schemas.microsoft.com/office/drawing/2014/main" id="{24988D84-80C4-444F-A8D8-94DCAC7F0E35}"/>
              </a:ext>
            </a:extLst>
          </p:cNvPr>
          <p:cNvSpPr/>
          <p:nvPr/>
        </p:nvSpPr>
        <p:spPr>
          <a:xfrm>
            <a:off x="3426372" y="1250728"/>
            <a:ext cx="430925" cy="19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9" name="Rectángulo 68">
            <a:extLst>
              <a:ext uri="{FF2B5EF4-FFF2-40B4-BE49-F238E27FC236}">
                <a16:creationId xmlns:a16="http://schemas.microsoft.com/office/drawing/2014/main" id="{D0592BFC-A801-4272-A6FB-7BC74E16C73E}"/>
              </a:ext>
            </a:extLst>
          </p:cNvPr>
          <p:cNvSpPr/>
          <p:nvPr/>
        </p:nvSpPr>
        <p:spPr>
          <a:xfrm>
            <a:off x="975739" y="654148"/>
            <a:ext cx="5763116" cy="369332"/>
          </a:xfrm>
          <a:prstGeom prst="rect">
            <a:avLst/>
          </a:prstGeom>
        </p:spPr>
        <p:txBody>
          <a:bodyPr wrap="none">
            <a:spAutoFit/>
          </a:bodyPr>
          <a:lstStyle/>
          <a:p>
            <a:r>
              <a:rPr lang="es-MX">
                <a:solidFill>
                  <a:prstClr val="black"/>
                </a:solidFill>
                <a:latin typeface="Lucida Console" panose="020B0609040504020204" pitchFamily="49" charset="0"/>
              </a:rPr>
              <a:t>zcat SRR1811524_1M.</a:t>
            </a:r>
            <a:r>
              <a:rPr lang="es-MX" b="1">
                <a:solidFill>
                  <a:prstClr val="black"/>
                </a:solidFill>
                <a:latin typeface="Lucida Console" panose="020B0609040504020204" pitchFamily="49" charset="0"/>
              </a:rPr>
              <a:t>fastq</a:t>
            </a:r>
            <a:r>
              <a:rPr lang="es-MX">
                <a:solidFill>
                  <a:prstClr val="black"/>
                </a:solidFill>
                <a:latin typeface="Lucida Console" panose="020B0609040504020204" pitchFamily="49" charset="0"/>
              </a:rPr>
              <a:t>.gz | head -n 12</a:t>
            </a:r>
            <a:endParaRPr lang="es-MX"/>
          </a:p>
        </p:txBody>
      </p:sp>
      <p:sp>
        <p:nvSpPr>
          <p:cNvPr id="70" name="CuadroTexto 69">
            <a:extLst>
              <a:ext uri="{FF2B5EF4-FFF2-40B4-BE49-F238E27FC236}">
                <a16:creationId xmlns:a16="http://schemas.microsoft.com/office/drawing/2014/main" id="{4583B96A-94D3-4BA7-9B31-268D889BBF8B}"/>
              </a:ext>
            </a:extLst>
          </p:cNvPr>
          <p:cNvSpPr txBox="1"/>
          <p:nvPr/>
        </p:nvSpPr>
        <p:spPr>
          <a:xfrm>
            <a:off x="137732" y="-32070"/>
            <a:ext cx="2081019" cy="400110"/>
          </a:xfrm>
          <a:prstGeom prst="rect">
            <a:avLst/>
          </a:prstGeom>
          <a:noFill/>
        </p:spPr>
        <p:txBody>
          <a:bodyPr wrap="none" rtlCol="0">
            <a:spAutoFit/>
          </a:bodyPr>
          <a:lstStyle/>
          <a:p>
            <a:r>
              <a:rPr lang="es-CL" sz="2000"/>
              <a:t>Archivos FASTQ</a:t>
            </a:r>
            <a:endParaRPr lang="es-MX" sz="2000"/>
          </a:p>
        </p:txBody>
      </p:sp>
      <p:sp>
        <p:nvSpPr>
          <p:cNvPr id="71" name="Rectángulo 70">
            <a:extLst>
              <a:ext uri="{FF2B5EF4-FFF2-40B4-BE49-F238E27FC236}">
                <a16:creationId xmlns:a16="http://schemas.microsoft.com/office/drawing/2014/main" id="{128A75B0-FB6F-4549-994F-0E913E1436A3}"/>
              </a:ext>
            </a:extLst>
          </p:cNvPr>
          <p:cNvSpPr/>
          <p:nvPr/>
        </p:nvSpPr>
        <p:spPr>
          <a:xfrm>
            <a:off x="3857297" y="1143452"/>
            <a:ext cx="8797158" cy="3693319"/>
          </a:xfrm>
          <a:prstGeom prst="rect">
            <a:avLst/>
          </a:prstGeom>
        </p:spPr>
        <p:txBody>
          <a:bodyPr wrap="square">
            <a:spAutoFit/>
          </a:bodyPr>
          <a:lstStyle/>
          <a:p>
            <a:r>
              <a:rPr lang="es-MX">
                <a:latin typeface="Consolas" panose="020B0609020204030204" pitchFamily="49" charset="0"/>
              </a:rPr>
              <a:t>@SRR1811524.1 HWI-ST615:645:H7P8JADXX:1:1101:1015:2373/1</a:t>
            </a:r>
          </a:p>
          <a:p>
            <a:r>
              <a:rPr lang="es-MX">
                <a:latin typeface="Consolas" panose="020B0609020204030204" pitchFamily="49" charset="0"/>
              </a:rPr>
              <a:t>NAACACTCAACTTGAACGCAATGAACCAGGCACCAAACCCATGGCACGTGT</a:t>
            </a:r>
          </a:p>
          <a:p>
            <a:r>
              <a:rPr lang="es-MX">
                <a:latin typeface="Consolas" panose="020B0609020204030204" pitchFamily="49" charset="0"/>
              </a:rPr>
              <a:t>+</a:t>
            </a:r>
          </a:p>
          <a:p>
            <a:r>
              <a:rPr lang="es-MX">
                <a:latin typeface="Consolas" panose="020B0609020204030204" pitchFamily="49" charset="0"/>
              </a:rPr>
              <a:t>#4BDFFFFHHHHHIJJJJJJJJJJJJJIJJJJJIJJHIJJIJJIIGIJJAH</a:t>
            </a:r>
          </a:p>
          <a:p>
            <a:r>
              <a:rPr lang="es-MX">
                <a:latin typeface="Consolas" panose="020B0609020204030204" pitchFamily="49" charset="0"/>
              </a:rPr>
              <a:t>@SRR1811524.2 HWI-ST615:645:H7P8JADXX:1:1101:1414:2351/1</a:t>
            </a:r>
          </a:p>
          <a:p>
            <a:r>
              <a:rPr lang="es-MX">
                <a:latin typeface="Consolas" panose="020B0609020204030204" pitchFamily="49" charset="0"/>
              </a:rPr>
              <a:t>CTTAGCTTGTCGAAACAACATCCAAGAGTTCATGCTTAACCAACTCGGAAT</a:t>
            </a:r>
          </a:p>
          <a:p>
            <a:r>
              <a:rPr lang="es-MX">
                <a:latin typeface="Consolas" panose="020B0609020204030204" pitchFamily="49" charset="0"/>
              </a:rPr>
              <a:t>+</a:t>
            </a:r>
          </a:p>
          <a:p>
            <a:r>
              <a:rPr lang="es-MX">
                <a:latin typeface="Consolas" panose="020B0609020204030204" pitchFamily="49" charset="0"/>
              </a:rPr>
              <a:t>CCCFFFFFHFHHAHHIIIIEHIGIIHIIIIGEEIIIIEGGIGHIEFHGIIG</a:t>
            </a:r>
          </a:p>
          <a:p>
            <a:r>
              <a:rPr lang="es-MX">
                <a:latin typeface="Consolas" panose="020B0609020204030204" pitchFamily="49" charset="0"/>
              </a:rPr>
              <a:t>@SRR1811524.3 HWI-ST615:645:H7P8JADXX:1:1101:1416:2377/1</a:t>
            </a:r>
          </a:p>
          <a:p>
            <a:r>
              <a:rPr lang="es-MX">
                <a:latin typeface="Consolas" panose="020B0609020204030204" pitchFamily="49" charset="0"/>
              </a:rPr>
              <a:t>CCGACTTGTTCTGCGTATCTAGACTAACTCTGGTTTCCCTCTTAGACAAAG</a:t>
            </a:r>
          </a:p>
          <a:p>
            <a:r>
              <a:rPr lang="es-MX">
                <a:latin typeface="Consolas" panose="020B0609020204030204" pitchFamily="49" charset="0"/>
              </a:rPr>
              <a:t>+</a:t>
            </a:r>
          </a:p>
          <a:p>
            <a:r>
              <a:rPr lang="es-MX">
                <a:latin typeface="Consolas" panose="020B0609020204030204" pitchFamily="49" charset="0"/>
              </a:rPr>
              <a:t>@??DD?DDHFDF?GEEHIIJJEHEHIIAFHFHCGGGCBF@HGI@?FBDGED</a:t>
            </a:r>
          </a:p>
          <a:p>
            <a:r>
              <a:rPr lang="es-MX">
                <a:latin typeface="Consolas" panose="020B0609020204030204" pitchFamily="49" charset="0"/>
              </a:rPr>
              <a:t>...</a:t>
            </a:r>
          </a:p>
        </p:txBody>
      </p:sp>
    </p:spTree>
    <p:extLst>
      <p:ext uri="{BB962C8B-B14F-4D97-AF65-F5344CB8AC3E}">
        <p14:creationId xmlns:p14="http://schemas.microsoft.com/office/powerpoint/2010/main" val="812353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ángulo 62">
            <a:extLst>
              <a:ext uri="{FF2B5EF4-FFF2-40B4-BE49-F238E27FC236}">
                <a16:creationId xmlns:a16="http://schemas.microsoft.com/office/drawing/2014/main" id="{F2A7080D-30E1-4A74-87DB-9A0CFD1ED197}"/>
              </a:ext>
            </a:extLst>
          </p:cNvPr>
          <p:cNvSpPr/>
          <p:nvPr/>
        </p:nvSpPr>
        <p:spPr>
          <a:xfrm>
            <a:off x="3857297" y="1143452"/>
            <a:ext cx="8797158" cy="3693319"/>
          </a:xfrm>
          <a:prstGeom prst="rect">
            <a:avLst/>
          </a:prstGeom>
        </p:spPr>
        <p:txBody>
          <a:bodyPr wrap="square">
            <a:spAutoFit/>
          </a:bodyPr>
          <a:lstStyle/>
          <a:p>
            <a:r>
              <a:rPr lang="es-MX">
                <a:solidFill>
                  <a:schemeClr val="bg1">
                    <a:lumMod val="85000"/>
                  </a:schemeClr>
                </a:solidFill>
                <a:latin typeface="Consolas" panose="020B0609020204030204" pitchFamily="49" charset="0"/>
              </a:rPr>
              <a:t>@SRR1811524.1 HWI-ST615:645:H7P8JADXX:1:1101:1015:2373/1</a:t>
            </a:r>
          </a:p>
          <a:p>
            <a:r>
              <a:rPr lang="es-MX">
                <a:solidFill>
                  <a:schemeClr val="bg1">
                    <a:lumMod val="85000"/>
                  </a:schemeClr>
                </a:solidFill>
                <a:latin typeface="Consolas" panose="020B0609020204030204" pitchFamily="49" charset="0"/>
              </a:rPr>
              <a:t>NAACACTCAACTTGAACGCAATGAACCAGGCACCAAACCCATGGCACGTGT</a:t>
            </a:r>
          </a:p>
          <a:p>
            <a:r>
              <a:rPr lang="es-MX">
                <a:solidFill>
                  <a:schemeClr val="bg1">
                    <a:lumMod val="85000"/>
                  </a:schemeClr>
                </a:solidFill>
                <a:latin typeface="Consolas" panose="020B0609020204030204" pitchFamily="49" charset="0"/>
              </a:rPr>
              <a:t>+</a:t>
            </a:r>
          </a:p>
          <a:p>
            <a:r>
              <a:rPr lang="es-MX">
                <a:solidFill>
                  <a:schemeClr val="bg1">
                    <a:lumMod val="85000"/>
                  </a:schemeClr>
                </a:solidFill>
                <a:latin typeface="Consolas" panose="020B0609020204030204" pitchFamily="49" charset="0"/>
              </a:rPr>
              <a:t>#4BDFFFFHHHHHIJJJJJJJJJJJJJIJJJJJIJJHIJJIJJIIGIJJAH</a:t>
            </a:r>
          </a:p>
          <a:p>
            <a:r>
              <a:rPr lang="es-MX">
                <a:latin typeface="Consolas" panose="020B0609020204030204" pitchFamily="49" charset="0"/>
              </a:rPr>
              <a:t>@SRR1811524.2 HWI-ST615:645:H7P8JADXX:1:1101:1414:2351/1</a:t>
            </a:r>
          </a:p>
          <a:p>
            <a:r>
              <a:rPr lang="es-MX">
                <a:latin typeface="Consolas" panose="020B0609020204030204" pitchFamily="49" charset="0"/>
              </a:rPr>
              <a:t>CTTAGCTTGTCGAAACAACATCCAAGAGTTCATGCTTAACCAACTCGGAAT</a:t>
            </a:r>
          </a:p>
          <a:p>
            <a:r>
              <a:rPr lang="es-MX">
                <a:latin typeface="Consolas" panose="020B0609020204030204" pitchFamily="49" charset="0"/>
              </a:rPr>
              <a:t>+</a:t>
            </a:r>
          </a:p>
          <a:p>
            <a:r>
              <a:rPr lang="es-MX">
                <a:latin typeface="Consolas" panose="020B0609020204030204" pitchFamily="49" charset="0"/>
              </a:rPr>
              <a:t>CCCFFFFFHFHHAHHIIIIEHIGIIHIIIIGEEIIIIEGGIGHIEFHGIIG</a:t>
            </a:r>
          </a:p>
          <a:p>
            <a:r>
              <a:rPr lang="es-MX">
                <a:solidFill>
                  <a:schemeClr val="bg1">
                    <a:lumMod val="85000"/>
                  </a:schemeClr>
                </a:solidFill>
                <a:latin typeface="Consolas" panose="020B0609020204030204" pitchFamily="49" charset="0"/>
              </a:rPr>
              <a:t>@SRR1811524.3 HWI-ST615:645:H7P8JADXX:1:1101:1416:2377/1</a:t>
            </a:r>
          </a:p>
          <a:p>
            <a:r>
              <a:rPr lang="es-MX">
                <a:solidFill>
                  <a:schemeClr val="bg1">
                    <a:lumMod val="85000"/>
                  </a:schemeClr>
                </a:solidFill>
                <a:latin typeface="Consolas" panose="020B0609020204030204" pitchFamily="49" charset="0"/>
              </a:rPr>
              <a:t>CCGACTTGTTCTGCGTATCTAGACTAACTCTGGTTTCCCTCTTAGACAAAG</a:t>
            </a:r>
          </a:p>
          <a:p>
            <a:r>
              <a:rPr lang="es-MX">
                <a:solidFill>
                  <a:schemeClr val="bg1">
                    <a:lumMod val="85000"/>
                  </a:schemeClr>
                </a:solidFill>
                <a:latin typeface="Consolas" panose="020B0609020204030204" pitchFamily="49" charset="0"/>
              </a:rPr>
              <a:t>+</a:t>
            </a:r>
          </a:p>
          <a:p>
            <a:r>
              <a:rPr lang="es-MX">
                <a:solidFill>
                  <a:schemeClr val="bg1">
                    <a:lumMod val="85000"/>
                  </a:schemeClr>
                </a:solidFill>
                <a:latin typeface="Consolas" panose="020B0609020204030204" pitchFamily="49" charset="0"/>
              </a:rPr>
              <a:t>@??DD?DDHFDF?GEEHIIJJEHEHIIAFHFHCGGGCBF@HGI@?FBDGED</a:t>
            </a:r>
          </a:p>
          <a:p>
            <a:r>
              <a:rPr lang="es-MX">
                <a:latin typeface="Consolas" panose="020B0609020204030204" pitchFamily="49" charset="0"/>
              </a:rPr>
              <a:t>...</a:t>
            </a:r>
          </a:p>
        </p:txBody>
      </p:sp>
      <p:sp>
        <p:nvSpPr>
          <p:cNvPr id="3" name="CuadroTexto 2">
            <a:extLst>
              <a:ext uri="{FF2B5EF4-FFF2-40B4-BE49-F238E27FC236}">
                <a16:creationId xmlns:a16="http://schemas.microsoft.com/office/drawing/2014/main" id="{16F02BED-813C-4A61-BF52-362E4FD34D69}"/>
              </a:ext>
            </a:extLst>
          </p:cNvPr>
          <p:cNvSpPr txBox="1"/>
          <p:nvPr/>
        </p:nvSpPr>
        <p:spPr>
          <a:xfrm>
            <a:off x="2091558" y="2207172"/>
            <a:ext cx="1616148" cy="369332"/>
          </a:xfrm>
          <a:prstGeom prst="rect">
            <a:avLst/>
          </a:prstGeom>
          <a:noFill/>
        </p:spPr>
        <p:txBody>
          <a:bodyPr wrap="none" rtlCol="0">
            <a:spAutoFit/>
          </a:bodyPr>
          <a:lstStyle/>
          <a:p>
            <a:r>
              <a:rPr lang="es-CL"/>
              <a:t>identificador</a:t>
            </a:r>
            <a:endParaRPr lang="es-MX"/>
          </a:p>
        </p:txBody>
      </p:sp>
      <p:sp>
        <p:nvSpPr>
          <p:cNvPr id="7" name="CuadroTexto 6">
            <a:extLst>
              <a:ext uri="{FF2B5EF4-FFF2-40B4-BE49-F238E27FC236}">
                <a16:creationId xmlns:a16="http://schemas.microsoft.com/office/drawing/2014/main" id="{96ECDB9B-58AA-4FCC-A0B0-B324F40AED02}"/>
              </a:ext>
            </a:extLst>
          </p:cNvPr>
          <p:cNvSpPr txBox="1"/>
          <p:nvPr/>
        </p:nvSpPr>
        <p:spPr>
          <a:xfrm>
            <a:off x="2649403" y="3034804"/>
            <a:ext cx="1058303" cy="369332"/>
          </a:xfrm>
          <a:prstGeom prst="rect">
            <a:avLst/>
          </a:prstGeom>
          <a:noFill/>
        </p:spPr>
        <p:txBody>
          <a:bodyPr wrap="none" rtlCol="0">
            <a:spAutoFit/>
          </a:bodyPr>
          <a:lstStyle/>
          <a:p>
            <a:r>
              <a:rPr lang="es-CL"/>
              <a:t>calidad</a:t>
            </a:r>
            <a:endParaRPr lang="es-MX"/>
          </a:p>
        </p:txBody>
      </p:sp>
      <p:sp>
        <p:nvSpPr>
          <p:cNvPr id="9" name="CuadroTexto 8">
            <a:extLst>
              <a:ext uri="{FF2B5EF4-FFF2-40B4-BE49-F238E27FC236}">
                <a16:creationId xmlns:a16="http://schemas.microsoft.com/office/drawing/2014/main" id="{0D980A22-EFA0-41AD-A895-6AD730FB667B}"/>
              </a:ext>
            </a:extLst>
          </p:cNvPr>
          <p:cNvSpPr txBox="1"/>
          <p:nvPr/>
        </p:nvSpPr>
        <p:spPr>
          <a:xfrm>
            <a:off x="2348038" y="2475918"/>
            <a:ext cx="1359668" cy="369332"/>
          </a:xfrm>
          <a:prstGeom prst="rect">
            <a:avLst/>
          </a:prstGeom>
          <a:noFill/>
        </p:spPr>
        <p:txBody>
          <a:bodyPr wrap="none" rtlCol="0">
            <a:spAutoFit/>
          </a:bodyPr>
          <a:lstStyle/>
          <a:p>
            <a:r>
              <a:rPr lang="es-CL"/>
              <a:t>secuencia</a:t>
            </a:r>
            <a:endParaRPr lang="es-MX"/>
          </a:p>
        </p:txBody>
      </p:sp>
      <p:sp>
        <p:nvSpPr>
          <p:cNvPr id="10" name="CuadroTexto 9">
            <a:extLst>
              <a:ext uri="{FF2B5EF4-FFF2-40B4-BE49-F238E27FC236}">
                <a16:creationId xmlns:a16="http://schemas.microsoft.com/office/drawing/2014/main" id="{B24F6287-195F-4AB2-8078-539F0174827E}"/>
              </a:ext>
            </a:extLst>
          </p:cNvPr>
          <p:cNvSpPr txBox="1"/>
          <p:nvPr/>
        </p:nvSpPr>
        <p:spPr>
          <a:xfrm>
            <a:off x="2364068" y="2782557"/>
            <a:ext cx="1343638" cy="369332"/>
          </a:xfrm>
          <a:prstGeom prst="rect">
            <a:avLst/>
          </a:prstGeom>
          <a:noFill/>
        </p:spPr>
        <p:txBody>
          <a:bodyPr wrap="none" rtlCol="0">
            <a:spAutoFit/>
          </a:bodyPr>
          <a:lstStyle/>
          <a:p>
            <a:r>
              <a:rPr lang="es-CL"/>
              <a:t>separador</a:t>
            </a:r>
            <a:endParaRPr lang="es-MX"/>
          </a:p>
        </p:txBody>
      </p:sp>
      <p:cxnSp>
        <p:nvCxnSpPr>
          <p:cNvPr id="5" name="Conector recto de flecha 4">
            <a:extLst>
              <a:ext uri="{FF2B5EF4-FFF2-40B4-BE49-F238E27FC236}">
                <a16:creationId xmlns:a16="http://schemas.microsoft.com/office/drawing/2014/main" id="{F97875FC-540D-4717-B6F2-7DB0B534A713}"/>
              </a:ext>
            </a:extLst>
          </p:cNvPr>
          <p:cNvCxnSpPr>
            <a:cxnSpLocks/>
          </p:cNvCxnSpPr>
          <p:nvPr/>
        </p:nvCxnSpPr>
        <p:spPr>
          <a:xfrm>
            <a:off x="3707706" y="2675615"/>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1E644F41-921F-4204-8562-70605E20FED3}"/>
              </a:ext>
            </a:extLst>
          </p:cNvPr>
          <p:cNvCxnSpPr/>
          <p:nvPr/>
        </p:nvCxnSpPr>
        <p:spPr>
          <a:xfrm>
            <a:off x="3707706" y="2980419"/>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51291D9-CB20-422C-99D8-D7EBB0EF7898}"/>
              </a:ext>
            </a:extLst>
          </p:cNvPr>
          <p:cNvCxnSpPr/>
          <p:nvPr/>
        </p:nvCxnSpPr>
        <p:spPr>
          <a:xfrm>
            <a:off x="3707706" y="3222155"/>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A4E93933-A46A-4C92-A41A-83E37B1D4AA5}"/>
              </a:ext>
            </a:extLst>
          </p:cNvPr>
          <p:cNvCxnSpPr/>
          <p:nvPr/>
        </p:nvCxnSpPr>
        <p:spPr>
          <a:xfrm>
            <a:off x="3707706" y="2391838"/>
            <a:ext cx="149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9F1FD84-3AE1-4407-8A76-1F147F4CDEC0}"/>
              </a:ext>
            </a:extLst>
          </p:cNvPr>
          <p:cNvSpPr/>
          <p:nvPr/>
        </p:nvSpPr>
        <p:spPr>
          <a:xfrm>
            <a:off x="975739" y="654148"/>
            <a:ext cx="5763116" cy="369332"/>
          </a:xfrm>
          <a:prstGeom prst="rect">
            <a:avLst/>
          </a:prstGeom>
        </p:spPr>
        <p:txBody>
          <a:bodyPr wrap="none">
            <a:spAutoFit/>
          </a:bodyPr>
          <a:lstStyle/>
          <a:p>
            <a:r>
              <a:rPr lang="es-MX">
                <a:solidFill>
                  <a:prstClr val="black"/>
                </a:solidFill>
                <a:latin typeface="Lucida Console" panose="020B0609040504020204" pitchFamily="49" charset="0"/>
              </a:rPr>
              <a:t>zcat SRR1811524_1M.</a:t>
            </a:r>
            <a:r>
              <a:rPr lang="es-MX" b="1">
                <a:solidFill>
                  <a:prstClr val="black"/>
                </a:solidFill>
                <a:latin typeface="Lucida Console" panose="020B0609040504020204" pitchFamily="49" charset="0"/>
              </a:rPr>
              <a:t>fastq</a:t>
            </a:r>
            <a:r>
              <a:rPr lang="es-MX">
                <a:solidFill>
                  <a:prstClr val="black"/>
                </a:solidFill>
                <a:latin typeface="Lucida Console" panose="020B0609040504020204" pitchFamily="49" charset="0"/>
              </a:rPr>
              <a:t>.gz | head -n 12</a:t>
            </a:r>
            <a:endParaRPr lang="es-MX"/>
          </a:p>
        </p:txBody>
      </p:sp>
      <p:sp>
        <p:nvSpPr>
          <p:cNvPr id="18" name="CuadroTexto 17">
            <a:extLst>
              <a:ext uri="{FF2B5EF4-FFF2-40B4-BE49-F238E27FC236}">
                <a16:creationId xmlns:a16="http://schemas.microsoft.com/office/drawing/2014/main" id="{37729648-96EF-4E8F-98DB-357B38E81589}"/>
              </a:ext>
            </a:extLst>
          </p:cNvPr>
          <p:cNvSpPr txBox="1"/>
          <p:nvPr/>
        </p:nvSpPr>
        <p:spPr>
          <a:xfrm>
            <a:off x="137732" y="-32070"/>
            <a:ext cx="2081019" cy="400110"/>
          </a:xfrm>
          <a:prstGeom prst="rect">
            <a:avLst/>
          </a:prstGeom>
          <a:noFill/>
        </p:spPr>
        <p:txBody>
          <a:bodyPr wrap="none" rtlCol="0">
            <a:spAutoFit/>
          </a:bodyPr>
          <a:lstStyle/>
          <a:p>
            <a:r>
              <a:rPr lang="es-CL" sz="2000"/>
              <a:t>Archivos FASTQ</a:t>
            </a:r>
            <a:endParaRPr lang="es-MX" sz="2000"/>
          </a:p>
        </p:txBody>
      </p:sp>
    </p:spTree>
    <p:extLst>
      <p:ext uri="{BB962C8B-B14F-4D97-AF65-F5344CB8AC3E}">
        <p14:creationId xmlns:p14="http://schemas.microsoft.com/office/powerpoint/2010/main" val="1167195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8872A79-EAA8-487A-96EA-76EB27CB8B24}"/>
              </a:ext>
            </a:extLst>
          </p:cNvPr>
          <p:cNvSpPr txBox="1"/>
          <p:nvPr/>
        </p:nvSpPr>
        <p:spPr>
          <a:xfrm>
            <a:off x="137732" y="-32070"/>
            <a:ext cx="3260829" cy="400110"/>
          </a:xfrm>
          <a:prstGeom prst="rect">
            <a:avLst/>
          </a:prstGeom>
          <a:noFill/>
        </p:spPr>
        <p:txBody>
          <a:bodyPr wrap="none" rtlCol="0">
            <a:spAutoFit/>
          </a:bodyPr>
          <a:lstStyle/>
          <a:p>
            <a:r>
              <a:rPr lang="es-CL" sz="2000"/>
              <a:t>Codificación de calidad</a:t>
            </a:r>
            <a:endParaRPr lang="es-MX" sz="2000"/>
          </a:p>
        </p:txBody>
      </p:sp>
      <p:pic>
        <p:nvPicPr>
          <p:cNvPr id="13" name="Imagen 12">
            <a:extLst>
              <a:ext uri="{FF2B5EF4-FFF2-40B4-BE49-F238E27FC236}">
                <a16:creationId xmlns:a16="http://schemas.microsoft.com/office/drawing/2014/main" id="{E2ECAE40-7F20-49E8-8385-ECF96629300D}"/>
              </a:ext>
            </a:extLst>
          </p:cNvPr>
          <p:cNvPicPr>
            <a:picLocks noChangeAspect="1"/>
          </p:cNvPicPr>
          <p:nvPr/>
        </p:nvPicPr>
        <p:blipFill>
          <a:blip r:embed="rId2"/>
          <a:stretch>
            <a:fillRect/>
          </a:stretch>
        </p:blipFill>
        <p:spPr>
          <a:xfrm>
            <a:off x="1431924" y="1014412"/>
            <a:ext cx="9683115" cy="4829175"/>
          </a:xfrm>
          <a:prstGeom prst="rect">
            <a:avLst/>
          </a:prstGeom>
        </p:spPr>
      </p:pic>
      <p:sp>
        <p:nvSpPr>
          <p:cNvPr id="14" name="Rectángulo 13">
            <a:extLst>
              <a:ext uri="{FF2B5EF4-FFF2-40B4-BE49-F238E27FC236}">
                <a16:creationId xmlns:a16="http://schemas.microsoft.com/office/drawing/2014/main" id="{B6D95B8F-E8A7-4B60-BC2B-90823E63D3CE}"/>
              </a:ext>
            </a:extLst>
          </p:cNvPr>
          <p:cNvSpPr/>
          <p:nvPr/>
        </p:nvSpPr>
        <p:spPr>
          <a:xfrm>
            <a:off x="1562100" y="2209800"/>
            <a:ext cx="9410700" cy="2286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E8CD5DF4-08A1-4CB0-AD42-C72149B33FF5}"/>
              </a:ext>
            </a:extLst>
          </p:cNvPr>
          <p:cNvSpPr/>
          <p:nvPr/>
        </p:nvSpPr>
        <p:spPr>
          <a:xfrm>
            <a:off x="7171074" y="6305293"/>
            <a:ext cx="5020926" cy="369332"/>
          </a:xfrm>
          <a:prstGeom prst="rect">
            <a:avLst/>
          </a:prstGeom>
        </p:spPr>
        <p:txBody>
          <a:bodyPr wrap="none">
            <a:spAutoFit/>
          </a:bodyPr>
          <a:lstStyle/>
          <a:p>
            <a:r>
              <a:rPr lang="es-MX">
                <a:hlinkClick r:id="rId3"/>
              </a:rPr>
              <a:t>https://en.wikipedia.org/wiki/FASTQ_format</a:t>
            </a:r>
            <a:endParaRPr lang="es-MX"/>
          </a:p>
        </p:txBody>
      </p:sp>
    </p:spTree>
    <p:extLst>
      <p:ext uri="{BB962C8B-B14F-4D97-AF65-F5344CB8AC3E}">
        <p14:creationId xmlns:p14="http://schemas.microsoft.com/office/powerpoint/2010/main" val="124763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viejo, blanco, mitad, avión&#10;&#10;Descripción generada automáticamente">
            <a:extLst>
              <a:ext uri="{FF2B5EF4-FFF2-40B4-BE49-F238E27FC236}">
                <a16:creationId xmlns:a16="http://schemas.microsoft.com/office/drawing/2014/main" id="{5D9E9A83-C3F8-4502-B0ED-D2AF6BF363F1}"/>
              </a:ext>
            </a:extLst>
          </p:cNvPr>
          <p:cNvPicPr>
            <a:picLocks noChangeAspect="1"/>
          </p:cNvPicPr>
          <p:nvPr/>
        </p:nvPicPr>
        <p:blipFill>
          <a:blip r:embed="rId3"/>
          <a:stretch>
            <a:fillRect/>
          </a:stretch>
        </p:blipFill>
        <p:spPr>
          <a:xfrm>
            <a:off x="3390900" y="895350"/>
            <a:ext cx="5410200" cy="5067300"/>
          </a:xfrm>
          <a:prstGeom prst="rect">
            <a:avLst/>
          </a:prstGeom>
        </p:spPr>
      </p:pic>
      <p:sp>
        <p:nvSpPr>
          <p:cNvPr id="4" name="Rectángulo 3">
            <a:extLst>
              <a:ext uri="{FF2B5EF4-FFF2-40B4-BE49-F238E27FC236}">
                <a16:creationId xmlns:a16="http://schemas.microsoft.com/office/drawing/2014/main" id="{8AE439A6-CC03-4F8A-A259-6D9FB8AED971}"/>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1995</a:t>
            </a:r>
          </a:p>
        </p:txBody>
      </p:sp>
      <p:sp>
        <p:nvSpPr>
          <p:cNvPr id="5" name="Rectángulo 4">
            <a:extLst>
              <a:ext uri="{FF2B5EF4-FFF2-40B4-BE49-F238E27FC236}">
                <a16:creationId xmlns:a16="http://schemas.microsoft.com/office/drawing/2014/main" id="{264C06EF-C145-4220-846B-45C63A27E89D}"/>
              </a:ext>
            </a:extLst>
          </p:cNvPr>
          <p:cNvSpPr/>
          <p:nvPr/>
        </p:nvSpPr>
        <p:spPr>
          <a:xfrm>
            <a:off x="3511729" y="5919235"/>
            <a:ext cx="5235728" cy="646331"/>
          </a:xfrm>
          <a:prstGeom prst="rect">
            <a:avLst/>
          </a:prstGeom>
          <a:noFill/>
        </p:spPr>
        <p:txBody>
          <a:bodyPr wrap="none" lIns="91440" tIns="45720" rIns="91440" bIns="45720">
            <a:spAutoFit/>
          </a:bodyPr>
          <a:lstStyle/>
          <a:p>
            <a:pPr algn="ctr"/>
            <a:r>
              <a:rPr lang="es-ES" sz="36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Haemophilus influenza</a:t>
            </a:r>
          </a:p>
        </p:txBody>
      </p:sp>
    </p:spTree>
    <p:extLst>
      <p:ext uri="{BB962C8B-B14F-4D97-AF65-F5344CB8AC3E}">
        <p14:creationId xmlns:p14="http://schemas.microsoft.com/office/powerpoint/2010/main" val="6693513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013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638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28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C41563-18FC-4C2E-9993-F13DE265FC20}"/>
              </a:ext>
            </a:extLst>
          </p:cNvPr>
          <p:cNvSpPr txBox="1"/>
          <p:nvPr/>
        </p:nvSpPr>
        <p:spPr>
          <a:xfrm>
            <a:off x="6947210" y="3824868"/>
            <a:ext cx="3663182" cy="2646878"/>
          </a:xfrm>
          <a:prstGeom prst="rect">
            <a:avLst/>
          </a:prstGeom>
          <a:noFill/>
        </p:spPr>
        <p:txBody>
          <a:bodyPr wrap="none" rtlCol="0">
            <a:spAutoFit/>
          </a:bodyPr>
          <a:lstStyle/>
          <a:p>
            <a:r>
              <a:rPr lang="es-CL" sz="16600" b="1">
                <a:solidFill>
                  <a:schemeClr val="accent4">
                    <a:lumMod val="7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FIN</a:t>
            </a:r>
            <a:endParaRPr lang="es-MX" sz="16600" b="1">
              <a:solidFill>
                <a:schemeClr val="accent4">
                  <a:lumMod val="7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endParaRPr>
          </a:p>
        </p:txBody>
      </p:sp>
    </p:spTree>
    <p:extLst>
      <p:ext uri="{BB962C8B-B14F-4D97-AF65-F5344CB8AC3E}">
        <p14:creationId xmlns:p14="http://schemas.microsoft.com/office/powerpoint/2010/main" val="291719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E290F5C-2E1D-4674-BADC-FDE5BF45EAD7}"/>
              </a:ext>
            </a:extLst>
          </p:cNvPr>
          <p:cNvPicPr>
            <a:picLocks noChangeAspect="1"/>
          </p:cNvPicPr>
          <p:nvPr/>
        </p:nvPicPr>
        <p:blipFill>
          <a:blip r:embed="rId2"/>
          <a:stretch>
            <a:fillRect/>
          </a:stretch>
        </p:blipFill>
        <p:spPr>
          <a:xfrm>
            <a:off x="2211554" y="778543"/>
            <a:ext cx="8414976" cy="4836193"/>
          </a:xfrm>
          <a:prstGeom prst="rect">
            <a:avLst/>
          </a:prstGeom>
        </p:spPr>
      </p:pic>
    </p:spTree>
    <p:extLst>
      <p:ext uri="{BB962C8B-B14F-4D97-AF65-F5344CB8AC3E}">
        <p14:creationId xmlns:p14="http://schemas.microsoft.com/office/powerpoint/2010/main" val="565448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CuadroTexto">
            <a:extLst>
              <a:ext uri="{FF2B5EF4-FFF2-40B4-BE49-F238E27FC236}">
                <a16:creationId xmlns:a16="http://schemas.microsoft.com/office/drawing/2014/main" id="{7066105F-DA0D-4C6B-8F50-758ECB0169D2}"/>
              </a:ext>
            </a:extLst>
          </p:cNvPr>
          <p:cNvSpPr txBox="1">
            <a:spLocks noChangeArrowheads="1"/>
          </p:cNvSpPr>
          <p:nvPr/>
        </p:nvSpPr>
        <p:spPr bwMode="auto">
          <a:xfrm>
            <a:off x="1764787" y="602665"/>
            <a:ext cx="104272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CL" altLang="es-CL" sz="3600" b="1">
                <a:latin typeface="Times New Roman" panose="02020603050405020304" pitchFamily="18" charset="0"/>
                <a:cs typeface="Times New Roman" panose="02020603050405020304" pitchFamily="18" charset="0"/>
              </a:rPr>
              <a:t>Ensamble sin genoma o transcriptoma de referencia</a:t>
            </a:r>
          </a:p>
          <a:p>
            <a:pPr algn="ctr" eaLnBrk="1" hangingPunct="1">
              <a:spcBef>
                <a:spcPct val="0"/>
              </a:spcBef>
              <a:buFontTx/>
              <a:buNone/>
            </a:pPr>
            <a:r>
              <a:rPr lang="es-CL" altLang="es-CL" sz="3600" b="1" i="1">
                <a:latin typeface="Times New Roman" panose="02020603050405020304" pitchFamily="18" charset="0"/>
                <a:cs typeface="Times New Roman" panose="02020603050405020304" pitchFamily="18" charset="0"/>
              </a:rPr>
              <a:t>“de novo”</a:t>
            </a:r>
          </a:p>
          <a:p>
            <a:pPr eaLnBrk="1" hangingPunct="1">
              <a:spcBef>
                <a:spcPct val="0"/>
              </a:spcBef>
              <a:buFontTx/>
              <a:buNone/>
            </a:pPr>
            <a:endParaRPr lang="es-CL" altLang="es-CL" sz="3600" b="1">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8123640-5522-41B3-A72E-1C1B2C41194D}"/>
              </a:ext>
            </a:extLst>
          </p:cNvPr>
          <p:cNvPicPr>
            <a:picLocks noChangeAspect="1"/>
          </p:cNvPicPr>
          <p:nvPr/>
        </p:nvPicPr>
        <p:blipFill>
          <a:blip r:embed="rId2"/>
          <a:stretch>
            <a:fillRect/>
          </a:stretch>
        </p:blipFill>
        <p:spPr>
          <a:xfrm>
            <a:off x="2679032" y="1682648"/>
            <a:ext cx="8983579" cy="505502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a:extLst>
              <a:ext uri="{FF2B5EF4-FFF2-40B4-BE49-F238E27FC236}">
                <a16:creationId xmlns:a16="http://schemas.microsoft.com/office/drawing/2014/main" id="{430F083B-49F2-4AE1-8566-189889AB98D4}"/>
              </a:ext>
            </a:extLst>
          </p:cNvPr>
          <p:cNvSpPr>
            <a:spLocks noGrp="1" noChangeArrowheads="1"/>
          </p:cNvSpPr>
          <p:nvPr>
            <p:ph type="title"/>
          </p:nvPr>
        </p:nvSpPr>
        <p:spPr>
          <a:xfrm>
            <a:off x="1792705" y="555625"/>
            <a:ext cx="7772400" cy="687389"/>
          </a:xfrm>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Construcción de una genoteca (library)</a:t>
            </a:r>
          </a:p>
        </p:txBody>
      </p:sp>
      <p:sp>
        <p:nvSpPr>
          <p:cNvPr id="16388" name="Rectangle 2">
            <a:extLst>
              <a:ext uri="{FF2B5EF4-FFF2-40B4-BE49-F238E27FC236}">
                <a16:creationId xmlns:a16="http://schemas.microsoft.com/office/drawing/2014/main" id="{1FBF438D-5D4F-45C7-84E9-B4AF454A5761}"/>
              </a:ext>
            </a:extLst>
          </p:cNvPr>
          <p:cNvSpPr>
            <a:spLocks noGrp="1" noChangeArrowheads="1"/>
          </p:cNvSpPr>
          <p:nvPr>
            <p:ph type="body" idx="1"/>
          </p:nvPr>
        </p:nvSpPr>
        <p:spPr>
          <a:xfrm>
            <a:off x="2209799" y="3319796"/>
            <a:ext cx="9260305" cy="3113087"/>
          </a:xfrm>
        </p:spPr>
        <p:txBody>
          <a:bodyPr/>
          <a:lstStyle/>
          <a:p>
            <a:pPr>
              <a:spcBef>
                <a:spcPts val="6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rPr>
              <a:t>El DNA es fragmentado al azar (cobertura &gt;10x)</a:t>
            </a:r>
            <a:r>
              <a:rPr lang="ar-SA" altLang="es-CL" sz="2500">
                <a:latin typeface="Times New Roman" panose="02020603050405020304" pitchFamily="18" charset="0"/>
                <a:ea typeface="ＭＳ Ｐゴシック" panose="020B0600070205080204" pitchFamily="34" charset="-128"/>
                <a:cs typeface="Times New Roman" panose="02020603050405020304" pitchFamily="18" charset="0"/>
              </a:rPr>
              <a:t>‏</a:t>
            </a: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6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6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50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16390" name="Picture 4">
            <a:extLst>
              <a:ext uri="{FF2B5EF4-FFF2-40B4-BE49-F238E27FC236}">
                <a16:creationId xmlns:a16="http://schemas.microsoft.com/office/drawing/2014/main" id="{63121520-AE69-4124-A003-2069A9B55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579896"/>
            <a:ext cx="80645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16391" name="Object 2">
            <a:extLst>
              <a:ext uri="{FF2B5EF4-FFF2-40B4-BE49-F238E27FC236}">
                <a16:creationId xmlns:a16="http://schemas.microsoft.com/office/drawing/2014/main" id="{14BC265C-D139-46DB-BC69-39BF517828F5}"/>
              </a:ext>
            </a:extLst>
          </p:cNvPr>
          <p:cNvGraphicFramePr>
            <a:graphicFrameLocks noChangeAspect="1"/>
          </p:cNvGraphicFramePr>
          <p:nvPr>
            <p:extLst>
              <p:ext uri="{D42A27DB-BD31-4B8C-83A1-F6EECF244321}">
                <p14:modId xmlns:p14="http://schemas.microsoft.com/office/powerpoint/2010/main" val="1902543453"/>
              </p:ext>
            </p:extLst>
          </p:nvPr>
        </p:nvGraphicFramePr>
        <p:xfrm>
          <a:off x="4724400" y="4070683"/>
          <a:ext cx="2286000" cy="1743075"/>
        </p:xfrm>
        <a:graphic>
          <a:graphicData uri="http://schemas.openxmlformats.org/presentationml/2006/ole">
            <mc:AlternateContent xmlns:mc="http://schemas.openxmlformats.org/markup-compatibility/2006">
              <mc:Choice xmlns:v="urn:schemas-microsoft-com:vml" Requires="v">
                <p:oleObj spid="_x0000_s2057" name="Picture" r:id="rId5" imgW="2285640" imgH="1742760" progId="Word.Picture.8">
                  <p:embed/>
                </p:oleObj>
              </mc:Choice>
              <mc:Fallback>
                <p:oleObj name="Picture" r:id="rId5" imgW="2285640" imgH="1742760" progId="Word.Picture.8">
                  <p:embed/>
                  <p:pic>
                    <p:nvPicPr>
                      <p:cNvPr id="16391" name="Object 2">
                        <a:extLst>
                          <a:ext uri="{FF2B5EF4-FFF2-40B4-BE49-F238E27FC236}">
                            <a16:creationId xmlns:a16="http://schemas.microsoft.com/office/drawing/2014/main" id="{14BC265C-D139-46DB-BC69-39BF51782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070683"/>
                        <a:ext cx="2286000" cy="1743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2" name="Text Box 6">
            <a:extLst>
              <a:ext uri="{FF2B5EF4-FFF2-40B4-BE49-F238E27FC236}">
                <a16:creationId xmlns:a16="http://schemas.microsoft.com/office/drawing/2014/main" id="{10A185E8-29E5-4BAD-ACC7-4BC29C8D8E9C}"/>
              </a:ext>
            </a:extLst>
          </p:cNvPr>
          <p:cNvSpPr txBox="1">
            <a:spLocks noChangeArrowheads="1"/>
          </p:cNvSpPr>
          <p:nvPr/>
        </p:nvSpPr>
        <p:spPr bwMode="auto">
          <a:xfrm>
            <a:off x="2438400" y="4680283"/>
            <a:ext cx="180880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 typeface="Arial;Helvetica" charset="0"/>
              <a:buNone/>
            </a:pPr>
            <a:r>
              <a:rPr lang="es-CL" altLang="es-CL" sz="2000">
                <a:solidFill>
                  <a:srgbClr val="000000"/>
                </a:solidFill>
                <a:latin typeface="Times New Roman" panose="02020603050405020304" pitchFamily="18" charset="0"/>
                <a:cs typeface="Times New Roman" panose="02020603050405020304" pitchFamily="18" charset="0"/>
              </a:rPr>
              <a:t>Actual situation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
            <a:extLst>
              <a:ext uri="{FF2B5EF4-FFF2-40B4-BE49-F238E27FC236}">
                <a16:creationId xmlns:a16="http://schemas.microsoft.com/office/drawing/2014/main" id="{6B4972BC-446F-4431-8858-9245387CF26A}"/>
              </a:ext>
            </a:extLst>
          </p:cNvPr>
          <p:cNvSpPr>
            <a:spLocks noGrp="1" noChangeArrowheads="1"/>
          </p:cNvSpPr>
          <p:nvPr>
            <p:ph type="title"/>
          </p:nvPr>
        </p:nvSpPr>
        <p:spPr>
          <a:xfrm>
            <a:off x="1752600" y="450850"/>
            <a:ext cx="7772400" cy="14351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CL"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Assembling the fragments</a:t>
            </a:r>
          </a:p>
        </p:txBody>
      </p:sp>
      <p:sp>
        <p:nvSpPr>
          <p:cNvPr id="17412" name="Text Box 2">
            <a:extLst>
              <a:ext uri="{FF2B5EF4-FFF2-40B4-BE49-F238E27FC236}">
                <a16:creationId xmlns:a16="http://schemas.microsoft.com/office/drawing/2014/main" id="{C0D509B5-E7C4-4092-BF59-6DC1E9396CCF}"/>
              </a:ext>
            </a:extLst>
          </p:cNvPr>
          <p:cNvSpPr txBox="1">
            <a:spLocks noChangeArrowheads="1"/>
          </p:cNvSpPr>
          <p:nvPr/>
        </p:nvSpPr>
        <p:spPr bwMode="auto">
          <a:xfrm>
            <a:off x="2962275" y="2408321"/>
            <a:ext cx="1651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ES_tradnl" altLang="es-CL" sz="1800"/>
          </a:p>
        </p:txBody>
      </p:sp>
      <p:pic>
        <p:nvPicPr>
          <p:cNvPr id="7171" name="Picture 3">
            <a:extLst>
              <a:ext uri="{FF2B5EF4-FFF2-40B4-BE49-F238E27FC236}">
                <a16:creationId xmlns:a16="http://schemas.microsoft.com/office/drawing/2014/main" id="{BF3D8597-F1B0-41A3-A4BE-CEB648615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195720"/>
            <a:ext cx="85217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414" name="Line 4">
            <a:extLst>
              <a:ext uri="{FF2B5EF4-FFF2-40B4-BE49-F238E27FC236}">
                <a16:creationId xmlns:a16="http://schemas.microsoft.com/office/drawing/2014/main" id="{B891FB0C-A94B-43BC-822E-784073188D4A}"/>
              </a:ext>
            </a:extLst>
          </p:cNvPr>
          <p:cNvSpPr>
            <a:spLocks noChangeShapeType="1"/>
          </p:cNvSpPr>
          <p:nvPr/>
        </p:nvSpPr>
        <p:spPr bwMode="auto">
          <a:xfrm>
            <a:off x="3352800" y="1532020"/>
            <a:ext cx="533400" cy="457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5" name="Line 5">
            <a:extLst>
              <a:ext uri="{FF2B5EF4-FFF2-40B4-BE49-F238E27FC236}">
                <a16:creationId xmlns:a16="http://schemas.microsoft.com/office/drawing/2014/main" id="{8E3AD217-EBE1-4E5D-BB22-1FA6672CBD70}"/>
              </a:ext>
            </a:extLst>
          </p:cNvPr>
          <p:cNvSpPr>
            <a:spLocks noChangeShapeType="1"/>
          </p:cNvSpPr>
          <p:nvPr/>
        </p:nvSpPr>
        <p:spPr bwMode="auto">
          <a:xfrm>
            <a:off x="3886200" y="1836820"/>
            <a:ext cx="457200" cy="457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6" name="Line 6">
            <a:extLst>
              <a:ext uri="{FF2B5EF4-FFF2-40B4-BE49-F238E27FC236}">
                <a16:creationId xmlns:a16="http://schemas.microsoft.com/office/drawing/2014/main" id="{0A65A52C-71BA-4885-A0E7-B1765A182841}"/>
              </a:ext>
            </a:extLst>
          </p:cNvPr>
          <p:cNvSpPr>
            <a:spLocks noChangeShapeType="1"/>
          </p:cNvSpPr>
          <p:nvPr/>
        </p:nvSpPr>
        <p:spPr bwMode="auto">
          <a:xfrm flipV="1">
            <a:off x="4267200" y="1530434"/>
            <a:ext cx="609600" cy="2317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7" name="Line 7">
            <a:extLst>
              <a:ext uri="{FF2B5EF4-FFF2-40B4-BE49-F238E27FC236}">
                <a16:creationId xmlns:a16="http://schemas.microsoft.com/office/drawing/2014/main" id="{33E582DE-9BB4-43B9-895C-E69ED1E8E68D}"/>
              </a:ext>
            </a:extLst>
          </p:cNvPr>
          <p:cNvSpPr>
            <a:spLocks noChangeShapeType="1"/>
          </p:cNvSpPr>
          <p:nvPr/>
        </p:nvSpPr>
        <p:spPr bwMode="auto">
          <a:xfrm flipV="1">
            <a:off x="4191000" y="1682834"/>
            <a:ext cx="609600" cy="2317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8" name="Line 8">
            <a:extLst>
              <a:ext uri="{FF2B5EF4-FFF2-40B4-BE49-F238E27FC236}">
                <a16:creationId xmlns:a16="http://schemas.microsoft.com/office/drawing/2014/main" id="{C96F59DA-A0ED-46D4-AD93-824FFA856634}"/>
              </a:ext>
            </a:extLst>
          </p:cNvPr>
          <p:cNvSpPr>
            <a:spLocks noChangeShapeType="1"/>
          </p:cNvSpPr>
          <p:nvPr/>
        </p:nvSpPr>
        <p:spPr bwMode="auto">
          <a:xfrm flipV="1">
            <a:off x="3048000" y="1835234"/>
            <a:ext cx="457200" cy="3841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19" name="Line 9">
            <a:extLst>
              <a:ext uri="{FF2B5EF4-FFF2-40B4-BE49-F238E27FC236}">
                <a16:creationId xmlns:a16="http://schemas.microsoft.com/office/drawing/2014/main" id="{65FFB5E4-7482-4293-AD5E-7DF687CE7E86}"/>
              </a:ext>
            </a:extLst>
          </p:cNvPr>
          <p:cNvSpPr>
            <a:spLocks noChangeShapeType="1"/>
          </p:cNvSpPr>
          <p:nvPr/>
        </p:nvSpPr>
        <p:spPr bwMode="auto">
          <a:xfrm flipH="1">
            <a:off x="2741614" y="2217820"/>
            <a:ext cx="460375" cy="3810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0" name="Line 10">
            <a:extLst>
              <a:ext uri="{FF2B5EF4-FFF2-40B4-BE49-F238E27FC236}">
                <a16:creationId xmlns:a16="http://schemas.microsoft.com/office/drawing/2014/main" id="{ADFFE186-8539-489B-A406-ECF7CA5FEAE0}"/>
              </a:ext>
            </a:extLst>
          </p:cNvPr>
          <p:cNvSpPr>
            <a:spLocks noChangeShapeType="1"/>
          </p:cNvSpPr>
          <p:nvPr/>
        </p:nvSpPr>
        <p:spPr bwMode="auto">
          <a:xfrm>
            <a:off x="5638800" y="1836820"/>
            <a:ext cx="838200" cy="304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1" name="Line 11">
            <a:extLst>
              <a:ext uri="{FF2B5EF4-FFF2-40B4-BE49-F238E27FC236}">
                <a16:creationId xmlns:a16="http://schemas.microsoft.com/office/drawing/2014/main" id="{5C7E45AE-58A2-4CF9-9012-805E411BE620}"/>
              </a:ext>
            </a:extLst>
          </p:cNvPr>
          <p:cNvSpPr>
            <a:spLocks noChangeShapeType="1"/>
          </p:cNvSpPr>
          <p:nvPr/>
        </p:nvSpPr>
        <p:spPr bwMode="auto">
          <a:xfrm flipV="1">
            <a:off x="4953000" y="2216234"/>
            <a:ext cx="457200" cy="3841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2" name="Line 12">
            <a:extLst>
              <a:ext uri="{FF2B5EF4-FFF2-40B4-BE49-F238E27FC236}">
                <a16:creationId xmlns:a16="http://schemas.microsoft.com/office/drawing/2014/main" id="{73962F74-AB77-4A97-91B6-D591E887147F}"/>
              </a:ext>
            </a:extLst>
          </p:cNvPr>
          <p:cNvSpPr>
            <a:spLocks noChangeShapeType="1"/>
          </p:cNvSpPr>
          <p:nvPr/>
        </p:nvSpPr>
        <p:spPr bwMode="auto">
          <a:xfrm>
            <a:off x="5791200" y="1455820"/>
            <a:ext cx="8382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3" name="Line 13">
            <a:extLst>
              <a:ext uri="{FF2B5EF4-FFF2-40B4-BE49-F238E27FC236}">
                <a16:creationId xmlns:a16="http://schemas.microsoft.com/office/drawing/2014/main" id="{E9626503-A457-4CA0-A257-9C03078D44D0}"/>
              </a:ext>
            </a:extLst>
          </p:cNvPr>
          <p:cNvSpPr>
            <a:spLocks noChangeShapeType="1"/>
          </p:cNvSpPr>
          <p:nvPr/>
        </p:nvSpPr>
        <p:spPr bwMode="auto">
          <a:xfrm>
            <a:off x="6553200" y="1532020"/>
            <a:ext cx="7620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4" name="Line 14">
            <a:extLst>
              <a:ext uri="{FF2B5EF4-FFF2-40B4-BE49-F238E27FC236}">
                <a16:creationId xmlns:a16="http://schemas.microsoft.com/office/drawing/2014/main" id="{9A037EE4-AAB4-479C-A03C-E4A1F56C9467}"/>
              </a:ext>
            </a:extLst>
          </p:cNvPr>
          <p:cNvSpPr>
            <a:spLocks noChangeShapeType="1"/>
          </p:cNvSpPr>
          <p:nvPr/>
        </p:nvSpPr>
        <p:spPr bwMode="auto">
          <a:xfrm>
            <a:off x="7162800" y="1608220"/>
            <a:ext cx="8382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5" name="Line 15">
            <a:extLst>
              <a:ext uri="{FF2B5EF4-FFF2-40B4-BE49-F238E27FC236}">
                <a16:creationId xmlns:a16="http://schemas.microsoft.com/office/drawing/2014/main" id="{985AA0C7-B051-4AF8-AF26-195D27F691B0}"/>
              </a:ext>
            </a:extLst>
          </p:cNvPr>
          <p:cNvSpPr>
            <a:spLocks noChangeShapeType="1"/>
          </p:cNvSpPr>
          <p:nvPr/>
        </p:nvSpPr>
        <p:spPr bwMode="auto">
          <a:xfrm flipH="1">
            <a:off x="3046414" y="21416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6" name="Line 16">
            <a:extLst>
              <a:ext uri="{FF2B5EF4-FFF2-40B4-BE49-F238E27FC236}">
                <a16:creationId xmlns:a16="http://schemas.microsoft.com/office/drawing/2014/main" id="{245E1439-678A-4C6E-A12F-1447866910AA}"/>
              </a:ext>
            </a:extLst>
          </p:cNvPr>
          <p:cNvSpPr>
            <a:spLocks noChangeShapeType="1"/>
          </p:cNvSpPr>
          <p:nvPr/>
        </p:nvSpPr>
        <p:spPr bwMode="auto">
          <a:xfrm flipH="1">
            <a:off x="3427414" y="18368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7" name="Line 17">
            <a:extLst>
              <a:ext uri="{FF2B5EF4-FFF2-40B4-BE49-F238E27FC236}">
                <a16:creationId xmlns:a16="http://schemas.microsoft.com/office/drawing/2014/main" id="{5FD495B1-FC63-4A7E-B9C1-5F6F4E452EAF}"/>
              </a:ext>
            </a:extLst>
          </p:cNvPr>
          <p:cNvSpPr>
            <a:spLocks noChangeShapeType="1"/>
          </p:cNvSpPr>
          <p:nvPr/>
        </p:nvSpPr>
        <p:spPr bwMode="auto">
          <a:xfrm flipH="1">
            <a:off x="3122614" y="22178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8" name="Line 18">
            <a:extLst>
              <a:ext uri="{FF2B5EF4-FFF2-40B4-BE49-F238E27FC236}">
                <a16:creationId xmlns:a16="http://schemas.microsoft.com/office/drawing/2014/main" id="{EEA36542-F43F-431C-A348-731198EF3559}"/>
              </a:ext>
            </a:extLst>
          </p:cNvPr>
          <p:cNvSpPr>
            <a:spLocks noChangeShapeType="1"/>
          </p:cNvSpPr>
          <p:nvPr/>
        </p:nvSpPr>
        <p:spPr bwMode="auto">
          <a:xfrm flipH="1">
            <a:off x="2741614" y="2522620"/>
            <a:ext cx="79375"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29" name="Line 19">
            <a:extLst>
              <a:ext uri="{FF2B5EF4-FFF2-40B4-BE49-F238E27FC236}">
                <a16:creationId xmlns:a16="http://schemas.microsoft.com/office/drawing/2014/main" id="{5F9C880C-2E7C-49AB-BAB8-7FBA6BCAC480}"/>
              </a:ext>
            </a:extLst>
          </p:cNvPr>
          <p:cNvSpPr>
            <a:spLocks noChangeShapeType="1"/>
          </p:cNvSpPr>
          <p:nvPr/>
        </p:nvSpPr>
        <p:spPr bwMode="auto">
          <a:xfrm>
            <a:off x="3733800" y="18368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0" name="Line 20">
            <a:extLst>
              <a:ext uri="{FF2B5EF4-FFF2-40B4-BE49-F238E27FC236}">
                <a16:creationId xmlns:a16="http://schemas.microsoft.com/office/drawing/2014/main" id="{61D9BF22-D0D6-4BEA-832C-185C49FCD690}"/>
              </a:ext>
            </a:extLst>
          </p:cNvPr>
          <p:cNvSpPr>
            <a:spLocks noChangeShapeType="1"/>
          </p:cNvSpPr>
          <p:nvPr/>
        </p:nvSpPr>
        <p:spPr bwMode="auto">
          <a:xfrm>
            <a:off x="3886200" y="18368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1" name="Line 21">
            <a:extLst>
              <a:ext uri="{FF2B5EF4-FFF2-40B4-BE49-F238E27FC236}">
                <a16:creationId xmlns:a16="http://schemas.microsoft.com/office/drawing/2014/main" id="{187BA76A-279F-4C24-8374-C2700DA92CBC}"/>
              </a:ext>
            </a:extLst>
          </p:cNvPr>
          <p:cNvSpPr>
            <a:spLocks noChangeShapeType="1"/>
          </p:cNvSpPr>
          <p:nvPr/>
        </p:nvSpPr>
        <p:spPr bwMode="auto">
          <a:xfrm>
            <a:off x="4191000" y="2141620"/>
            <a:ext cx="152400" cy="1524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2" name="Line 22">
            <a:extLst>
              <a:ext uri="{FF2B5EF4-FFF2-40B4-BE49-F238E27FC236}">
                <a16:creationId xmlns:a16="http://schemas.microsoft.com/office/drawing/2014/main" id="{95078EC3-2946-49CE-9339-EBBAF582D4A9}"/>
              </a:ext>
            </a:extLst>
          </p:cNvPr>
          <p:cNvSpPr>
            <a:spLocks noChangeShapeType="1"/>
          </p:cNvSpPr>
          <p:nvPr/>
        </p:nvSpPr>
        <p:spPr bwMode="auto">
          <a:xfrm flipV="1">
            <a:off x="4191000" y="18352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3" name="Line 23">
            <a:extLst>
              <a:ext uri="{FF2B5EF4-FFF2-40B4-BE49-F238E27FC236}">
                <a16:creationId xmlns:a16="http://schemas.microsoft.com/office/drawing/2014/main" id="{CE04CBCC-EA11-43EE-949A-272BE5627C67}"/>
              </a:ext>
            </a:extLst>
          </p:cNvPr>
          <p:cNvSpPr>
            <a:spLocks noChangeShapeType="1"/>
          </p:cNvSpPr>
          <p:nvPr/>
        </p:nvSpPr>
        <p:spPr bwMode="auto">
          <a:xfrm flipV="1">
            <a:off x="4267200" y="16828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4" name="Line 24">
            <a:extLst>
              <a:ext uri="{FF2B5EF4-FFF2-40B4-BE49-F238E27FC236}">
                <a16:creationId xmlns:a16="http://schemas.microsoft.com/office/drawing/2014/main" id="{2B023C04-4A0C-4099-A348-31DBBA5C555C}"/>
              </a:ext>
            </a:extLst>
          </p:cNvPr>
          <p:cNvSpPr>
            <a:spLocks noChangeShapeType="1"/>
          </p:cNvSpPr>
          <p:nvPr/>
        </p:nvSpPr>
        <p:spPr bwMode="auto">
          <a:xfrm flipV="1">
            <a:off x="4648200" y="16828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5" name="Line 25">
            <a:extLst>
              <a:ext uri="{FF2B5EF4-FFF2-40B4-BE49-F238E27FC236}">
                <a16:creationId xmlns:a16="http://schemas.microsoft.com/office/drawing/2014/main" id="{2B2249D7-A068-489F-8FA7-82C5540A1F82}"/>
              </a:ext>
            </a:extLst>
          </p:cNvPr>
          <p:cNvSpPr>
            <a:spLocks noChangeShapeType="1"/>
          </p:cNvSpPr>
          <p:nvPr/>
        </p:nvSpPr>
        <p:spPr bwMode="auto">
          <a:xfrm flipV="1">
            <a:off x="4648200" y="1530434"/>
            <a:ext cx="228600" cy="793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6" name="Line 26">
            <a:extLst>
              <a:ext uri="{FF2B5EF4-FFF2-40B4-BE49-F238E27FC236}">
                <a16:creationId xmlns:a16="http://schemas.microsoft.com/office/drawing/2014/main" id="{01488F23-57B8-4062-853E-59C812223E1E}"/>
              </a:ext>
            </a:extLst>
          </p:cNvPr>
          <p:cNvSpPr>
            <a:spLocks noChangeShapeType="1"/>
          </p:cNvSpPr>
          <p:nvPr/>
        </p:nvSpPr>
        <p:spPr bwMode="auto">
          <a:xfrm>
            <a:off x="5638800" y="1836820"/>
            <a:ext cx="152400"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7" name="Line 27">
            <a:extLst>
              <a:ext uri="{FF2B5EF4-FFF2-40B4-BE49-F238E27FC236}">
                <a16:creationId xmlns:a16="http://schemas.microsoft.com/office/drawing/2014/main" id="{58015DBF-FA51-43E0-BAB4-C1277E527ADE}"/>
              </a:ext>
            </a:extLst>
          </p:cNvPr>
          <p:cNvSpPr>
            <a:spLocks noChangeShapeType="1"/>
          </p:cNvSpPr>
          <p:nvPr/>
        </p:nvSpPr>
        <p:spPr bwMode="auto">
          <a:xfrm>
            <a:off x="6324600" y="2065420"/>
            <a:ext cx="152400" cy="76200"/>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8" name="Line 28">
            <a:extLst>
              <a:ext uri="{FF2B5EF4-FFF2-40B4-BE49-F238E27FC236}">
                <a16:creationId xmlns:a16="http://schemas.microsoft.com/office/drawing/2014/main" id="{4C713769-461B-44FA-8427-A551D2F9C76B}"/>
              </a:ext>
            </a:extLst>
          </p:cNvPr>
          <p:cNvSpPr>
            <a:spLocks noChangeShapeType="1"/>
          </p:cNvSpPr>
          <p:nvPr/>
        </p:nvSpPr>
        <p:spPr bwMode="auto">
          <a:xfrm flipV="1">
            <a:off x="5257800" y="2216234"/>
            <a:ext cx="152400" cy="155575"/>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39" name="Line 29">
            <a:extLst>
              <a:ext uri="{FF2B5EF4-FFF2-40B4-BE49-F238E27FC236}">
                <a16:creationId xmlns:a16="http://schemas.microsoft.com/office/drawing/2014/main" id="{CBE19F4C-6CFE-4ED6-AF0C-86D88948EE13}"/>
              </a:ext>
            </a:extLst>
          </p:cNvPr>
          <p:cNvSpPr>
            <a:spLocks noChangeShapeType="1"/>
          </p:cNvSpPr>
          <p:nvPr/>
        </p:nvSpPr>
        <p:spPr bwMode="auto">
          <a:xfrm>
            <a:off x="5791200" y="14558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0" name="Line 30">
            <a:extLst>
              <a:ext uri="{FF2B5EF4-FFF2-40B4-BE49-F238E27FC236}">
                <a16:creationId xmlns:a16="http://schemas.microsoft.com/office/drawing/2014/main" id="{4E94C26B-50FC-40C3-B255-6E9E7FFD6CB5}"/>
              </a:ext>
            </a:extLst>
          </p:cNvPr>
          <p:cNvSpPr>
            <a:spLocks noChangeShapeType="1"/>
          </p:cNvSpPr>
          <p:nvPr/>
        </p:nvSpPr>
        <p:spPr bwMode="auto">
          <a:xfrm>
            <a:off x="6324600" y="14558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1" name="Line 31">
            <a:extLst>
              <a:ext uri="{FF2B5EF4-FFF2-40B4-BE49-F238E27FC236}">
                <a16:creationId xmlns:a16="http://schemas.microsoft.com/office/drawing/2014/main" id="{C2647F3F-E5E5-435D-9985-B8A5C804D68A}"/>
              </a:ext>
            </a:extLst>
          </p:cNvPr>
          <p:cNvSpPr>
            <a:spLocks noChangeShapeType="1"/>
          </p:cNvSpPr>
          <p:nvPr/>
        </p:nvSpPr>
        <p:spPr bwMode="auto">
          <a:xfrm>
            <a:off x="6477000" y="15320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2" name="Line 32">
            <a:extLst>
              <a:ext uri="{FF2B5EF4-FFF2-40B4-BE49-F238E27FC236}">
                <a16:creationId xmlns:a16="http://schemas.microsoft.com/office/drawing/2014/main" id="{CB417394-9E73-4479-8E33-B4BB6BD3E2DC}"/>
              </a:ext>
            </a:extLst>
          </p:cNvPr>
          <p:cNvSpPr>
            <a:spLocks noChangeShapeType="1"/>
          </p:cNvSpPr>
          <p:nvPr/>
        </p:nvSpPr>
        <p:spPr bwMode="auto">
          <a:xfrm>
            <a:off x="7086600" y="15320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
        <p:nvSpPr>
          <p:cNvPr id="17443" name="Line 33">
            <a:extLst>
              <a:ext uri="{FF2B5EF4-FFF2-40B4-BE49-F238E27FC236}">
                <a16:creationId xmlns:a16="http://schemas.microsoft.com/office/drawing/2014/main" id="{06C9B5FA-5F49-4F15-BA0E-C82ACB9539E0}"/>
              </a:ext>
            </a:extLst>
          </p:cNvPr>
          <p:cNvSpPr>
            <a:spLocks noChangeShapeType="1"/>
          </p:cNvSpPr>
          <p:nvPr/>
        </p:nvSpPr>
        <p:spPr bwMode="auto">
          <a:xfrm>
            <a:off x="7162800" y="1608220"/>
            <a:ext cx="304800" cy="1588"/>
          </a:xfrm>
          <a:prstGeom prst="line">
            <a:avLst/>
          </a:prstGeom>
          <a:noFill/>
          <a:ln w="28440">
            <a:solidFill>
              <a:srgbClr val="00CC00"/>
            </a:solidFill>
            <a:miter lim="800000"/>
            <a:headEn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
            <a:extLst>
              <a:ext uri="{FF2B5EF4-FFF2-40B4-BE49-F238E27FC236}">
                <a16:creationId xmlns:a16="http://schemas.microsoft.com/office/drawing/2014/main" id="{FEEF7290-B6A6-4274-B14E-F95646FF8A6C}"/>
              </a:ext>
            </a:extLst>
          </p:cNvPr>
          <p:cNvSpPr>
            <a:spLocks noGrp="1" noChangeArrowheads="1"/>
          </p:cNvSpPr>
          <p:nvPr>
            <p:ph type="title"/>
          </p:nvPr>
        </p:nvSpPr>
        <p:spPr>
          <a:xfrm>
            <a:off x="1748590" y="588708"/>
            <a:ext cx="7772400"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Construyendo Scaffolds (andamios)</a:t>
            </a:r>
          </a:p>
        </p:txBody>
      </p:sp>
      <p:sp>
        <p:nvSpPr>
          <p:cNvPr id="20484" name="Rectangle 2">
            <a:extLst>
              <a:ext uri="{FF2B5EF4-FFF2-40B4-BE49-F238E27FC236}">
                <a16:creationId xmlns:a16="http://schemas.microsoft.com/office/drawing/2014/main" id="{B52292D6-3C29-4E39-9A4E-BEAA0E271CF7}"/>
              </a:ext>
            </a:extLst>
          </p:cNvPr>
          <p:cNvSpPr>
            <a:spLocks noGrp="1" noChangeArrowheads="1"/>
          </p:cNvSpPr>
          <p:nvPr>
            <p:ph type="body" idx="1"/>
          </p:nvPr>
        </p:nvSpPr>
        <p:spPr>
          <a:xfrm>
            <a:off x="2209801" y="3108154"/>
            <a:ext cx="7839075" cy="2281238"/>
          </a:xfrm>
        </p:spPr>
        <p:txBody>
          <a:bodyPr/>
          <a:lstStyle/>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Break DNA into random fragments (8-10x coverage)</a:t>
            </a:r>
            <a:r>
              <a:rPr lang="ar-SA" altLang="es-CL" sz="2100">
                <a:latin typeface="Times New Roman" panose="02020603050405020304" pitchFamily="18" charset="0"/>
                <a:ea typeface="ＭＳ Ｐゴシック" panose="020B0600070205080204" pitchFamily="34" charset="-128"/>
                <a:cs typeface="Times New Roman" panose="02020603050405020304" pitchFamily="18" charset="0"/>
              </a:rPr>
              <a:t>‏</a:t>
            </a:r>
            <a:endPar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endParaRP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Sequence the ends of the fragments</a:t>
            </a: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Assemble the sequenced ends</a:t>
            </a:r>
          </a:p>
          <a:p>
            <a:pPr>
              <a:spcBef>
                <a:spcPts val="52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rPr>
              <a:t>Build scaffolds</a:t>
            </a:r>
          </a:p>
          <a:p>
            <a:pPr>
              <a:spcBef>
                <a:spcPts val="525"/>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CL" altLang="es-CL" sz="210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20485" name="Text Box 3">
            <a:extLst>
              <a:ext uri="{FF2B5EF4-FFF2-40B4-BE49-F238E27FC236}">
                <a16:creationId xmlns:a16="http://schemas.microsoft.com/office/drawing/2014/main" id="{DB398B55-CDF3-4BD8-8836-BC5BDDA71749}"/>
              </a:ext>
            </a:extLst>
          </p:cNvPr>
          <p:cNvSpPr txBox="1">
            <a:spLocks noChangeArrowheads="1"/>
          </p:cNvSpPr>
          <p:nvPr/>
        </p:nvSpPr>
        <p:spPr bwMode="auto">
          <a:xfrm>
            <a:off x="2754313" y="3606630"/>
            <a:ext cx="96996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1"/>
          <a:lstStyle>
            <a:lvl1pPr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ea typeface="ＭＳ Ｐゴシック" panose="020B0600070205080204" pitchFamily="34" charset="-128"/>
              </a:defRPr>
            </a:lvl9pPr>
          </a:lstStyle>
          <a:p>
            <a:pPr eaLnBrk="1" hangingPunct="1">
              <a:lnSpc>
                <a:spcPct val="85000"/>
              </a:lnSpc>
              <a:spcBef>
                <a:spcPct val="0"/>
              </a:spcBef>
              <a:buFontTx/>
              <a:buNone/>
            </a:pPr>
            <a:endParaRPr lang="en-GB" altLang="es-CL" sz="2200">
              <a:solidFill>
                <a:srgbClr val="000000"/>
              </a:solidFill>
              <a:latin typeface="Times New Roman" panose="02020603050405020304" pitchFamily="18" charset="0"/>
              <a:cs typeface="Times New Roman" panose="02020603050405020304" pitchFamily="18" charset="0"/>
            </a:endParaRPr>
          </a:p>
          <a:p>
            <a:pPr eaLnBrk="1" hangingPunct="1">
              <a:lnSpc>
                <a:spcPct val="85000"/>
              </a:lnSpc>
              <a:spcBef>
                <a:spcPct val="0"/>
              </a:spcBef>
              <a:buFontTx/>
              <a:buNone/>
            </a:pPr>
            <a:endParaRPr lang="en-GB" altLang="es-CL" sz="2200">
              <a:solidFill>
                <a:srgbClr val="000000"/>
              </a:solidFill>
              <a:latin typeface="Times New Roman" panose="02020603050405020304" pitchFamily="18" charset="0"/>
              <a:cs typeface="Times New Roman" panose="02020603050405020304" pitchFamily="18" charset="0"/>
            </a:endParaRPr>
          </a:p>
        </p:txBody>
      </p:sp>
      <p:pic>
        <p:nvPicPr>
          <p:cNvPr id="20486" name="Picture 4">
            <a:extLst>
              <a:ext uri="{FF2B5EF4-FFF2-40B4-BE49-F238E27FC236}">
                <a16:creationId xmlns:a16="http://schemas.microsoft.com/office/drawing/2014/main" id="{AF31AD62-D32C-4C8B-AA0D-4C92C537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903" y="1468608"/>
            <a:ext cx="10267200" cy="16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487" name="Picture 5">
            <a:extLst>
              <a:ext uri="{FF2B5EF4-FFF2-40B4-BE49-F238E27FC236}">
                <a16:creationId xmlns:a16="http://schemas.microsoft.com/office/drawing/2014/main" id="{40D1E60B-3B68-44DF-A260-FFA0A8D68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075" y="4670255"/>
            <a:ext cx="10266566" cy="177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819A50D-C17D-4963-A396-D9901FE0CCE1}"/>
              </a:ext>
            </a:extLst>
          </p:cNvPr>
          <p:cNvSpPr>
            <a:spLocks noGrp="1" noChangeArrowheads="1"/>
          </p:cNvSpPr>
          <p:nvPr>
            <p:ph type="title"/>
          </p:nvPr>
        </p:nvSpPr>
        <p:spPr>
          <a:xfrm>
            <a:off x="1695719" y="639304"/>
            <a:ext cx="8911687" cy="1280890"/>
          </a:xfrm>
        </p:spPr>
        <p:txBody>
          <a:bodyPr/>
          <a:lstStyle/>
          <a:p>
            <a:pPr eaLnBrk="1" hangingPunct="1"/>
            <a:r>
              <a:rPr lang="en-US" altLang="es-CL"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Scaffolding</a:t>
            </a:r>
          </a:p>
        </p:txBody>
      </p:sp>
      <p:sp>
        <p:nvSpPr>
          <p:cNvPr id="19459" name="Rectangle 3">
            <a:extLst>
              <a:ext uri="{FF2B5EF4-FFF2-40B4-BE49-F238E27FC236}">
                <a16:creationId xmlns:a16="http://schemas.microsoft.com/office/drawing/2014/main" id="{C54BCEB5-F1E1-4B7C-A951-CE45BDE5941E}"/>
              </a:ext>
            </a:extLst>
          </p:cNvPr>
          <p:cNvSpPr>
            <a:spLocks noGrp="1" noChangeArrowheads="1"/>
          </p:cNvSpPr>
          <p:nvPr>
            <p:ph type="body" idx="1"/>
          </p:nvPr>
        </p:nvSpPr>
        <p:spPr>
          <a:xfrm>
            <a:off x="2247901" y="1782764"/>
            <a:ext cx="7807325" cy="960437"/>
          </a:xfrm>
        </p:spPr>
        <p:txBody>
          <a:bodyPr>
            <a:normAutofit/>
          </a:bodyPr>
          <a:lstStyle/>
          <a:p>
            <a:pPr eaLnBrk="1" hangingPunct="1">
              <a:lnSpc>
                <a:spcPct val="90000"/>
              </a:lnSpc>
            </a:pP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Given a set of </a:t>
            </a:r>
            <a:r>
              <a:rPr lang="en-US" altLang="es-CL" sz="3000" u="sng">
                <a:latin typeface="Times New Roman" panose="02020603050405020304" pitchFamily="18" charset="0"/>
                <a:ea typeface="ＭＳ Ｐゴシック" panose="020B0600070205080204" pitchFamily="34" charset="-128"/>
                <a:cs typeface="Times New Roman" panose="02020603050405020304" pitchFamily="18" charset="0"/>
              </a:rPr>
              <a:t>non-overlapping</a:t>
            </a: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 contigs</a:t>
            </a:r>
            <a:b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br>
            <a:r>
              <a:rPr lang="en-US" altLang="es-CL" sz="3000" u="sng">
                <a:latin typeface="Times New Roman" panose="02020603050405020304" pitchFamily="18" charset="0"/>
                <a:ea typeface="ＭＳ Ｐゴシック" panose="020B0600070205080204" pitchFamily="34" charset="-128"/>
                <a:cs typeface="Times New Roman" panose="02020603050405020304" pitchFamily="18" charset="0"/>
              </a:rPr>
              <a:t>order and orient</a:t>
            </a:r>
            <a:r>
              <a:rPr lang="en-US" altLang="es-CL" sz="3000">
                <a:latin typeface="Times New Roman" panose="02020603050405020304" pitchFamily="18" charset="0"/>
                <a:ea typeface="ＭＳ Ｐゴシック" panose="020B0600070205080204" pitchFamily="34" charset="-128"/>
                <a:cs typeface="Times New Roman" panose="02020603050405020304" pitchFamily="18" charset="0"/>
              </a:rPr>
              <a:t> them along a chromosome</a:t>
            </a:r>
          </a:p>
        </p:txBody>
      </p:sp>
      <p:grpSp>
        <p:nvGrpSpPr>
          <p:cNvPr id="2" name="Group 25">
            <a:extLst>
              <a:ext uri="{FF2B5EF4-FFF2-40B4-BE49-F238E27FC236}">
                <a16:creationId xmlns:a16="http://schemas.microsoft.com/office/drawing/2014/main" id="{12D42001-C167-453A-B176-6B67D611A0B3}"/>
              </a:ext>
            </a:extLst>
          </p:cNvPr>
          <p:cNvGrpSpPr>
            <a:grpSpLocks/>
          </p:cNvGrpSpPr>
          <p:nvPr/>
        </p:nvGrpSpPr>
        <p:grpSpPr bwMode="auto">
          <a:xfrm>
            <a:off x="2590800" y="2803526"/>
            <a:ext cx="4648200" cy="396875"/>
            <a:chOff x="672" y="1766"/>
            <a:chExt cx="2928" cy="250"/>
          </a:xfrm>
        </p:grpSpPr>
        <p:sp>
          <p:nvSpPr>
            <p:cNvPr id="19471" name="Text Box 9">
              <a:extLst>
                <a:ext uri="{FF2B5EF4-FFF2-40B4-BE49-F238E27FC236}">
                  <a16:creationId xmlns:a16="http://schemas.microsoft.com/office/drawing/2014/main" id="{8E459FCC-D4DD-4FB6-92FB-165A6C52EE10}"/>
                </a:ext>
              </a:extLst>
            </p:cNvPr>
            <p:cNvSpPr txBox="1">
              <a:spLocks noChangeArrowheads="1"/>
            </p:cNvSpPr>
            <p:nvPr/>
          </p:nvSpPr>
          <p:spPr bwMode="auto">
            <a:xfrm>
              <a:off x="1568" y="1766"/>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a:t>
              </a:r>
            </a:p>
          </p:txBody>
        </p:sp>
        <p:sp>
          <p:nvSpPr>
            <p:cNvPr id="19472" name="Line 4">
              <a:extLst>
                <a:ext uri="{FF2B5EF4-FFF2-40B4-BE49-F238E27FC236}">
                  <a16:creationId xmlns:a16="http://schemas.microsoft.com/office/drawing/2014/main" id="{0E73E3A1-DDA8-4F74-A93E-E78598A58C88}"/>
                </a:ext>
              </a:extLst>
            </p:cNvPr>
            <p:cNvSpPr>
              <a:spLocks noChangeShapeType="1"/>
            </p:cNvSpPr>
            <p:nvPr/>
          </p:nvSpPr>
          <p:spPr bwMode="auto">
            <a:xfrm>
              <a:off x="672" y="2016"/>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3" name="Line 5">
              <a:extLst>
                <a:ext uri="{FF2B5EF4-FFF2-40B4-BE49-F238E27FC236}">
                  <a16:creationId xmlns:a16="http://schemas.microsoft.com/office/drawing/2014/main" id="{59C9A0C2-C522-4A6B-8735-B80B890BBB8E}"/>
                </a:ext>
              </a:extLst>
            </p:cNvPr>
            <p:cNvSpPr>
              <a:spLocks noChangeShapeType="1"/>
            </p:cNvSpPr>
            <p:nvPr/>
          </p:nvSpPr>
          <p:spPr bwMode="auto">
            <a:xfrm>
              <a:off x="1584" y="201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4" name="Line 6">
              <a:extLst>
                <a:ext uri="{FF2B5EF4-FFF2-40B4-BE49-F238E27FC236}">
                  <a16:creationId xmlns:a16="http://schemas.microsoft.com/office/drawing/2014/main" id="{024A5D44-1B69-4369-A22E-DF79947D717C}"/>
                </a:ext>
              </a:extLst>
            </p:cNvPr>
            <p:cNvSpPr>
              <a:spLocks noChangeShapeType="1"/>
            </p:cNvSpPr>
            <p:nvPr/>
          </p:nvSpPr>
          <p:spPr bwMode="auto">
            <a:xfrm>
              <a:off x="2064" y="2016"/>
              <a:ext cx="86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5" name="Line 7">
              <a:extLst>
                <a:ext uri="{FF2B5EF4-FFF2-40B4-BE49-F238E27FC236}">
                  <a16:creationId xmlns:a16="http://schemas.microsoft.com/office/drawing/2014/main" id="{C37D06A9-D0DA-4912-BBEE-DB17C6910B5D}"/>
                </a:ext>
              </a:extLst>
            </p:cNvPr>
            <p:cNvSpPr>
              <a:spLocks noChangeShapeType="1"/>
            </p:cNvSpPr>
            <p:nvPr/>
          </p:nvSpPr>
          <p:spPr bwMode="auto">
            <a:xfrm>
              <a:off x="3264" y="2016"/>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latin typeface="Times New Roman" panose="02020603050405020304" pitchFamily="18" charset="0"/>
                <a:cs typeface="Times New Roman" panose="02020603050405020304" pitchFamily="18" charset="0"/>
              </a:endParaRPr>
            </a:p>
          </p:txBody>
        </p:sp>
        <p:sp>
          <p:nvSpPr>
            <p:cNvPr id="19476" name="Text Box 8">
              <a:extLst>
                <a:ext uri="{FF2B5EF4-FFF2-40B4-BE49-F238E27FC236}">
                  <a16:creationId xmlns:a16="http://schemas.microsoft.com/office/drawing/2014/main" id="{1F923DA3-627C-445E-B69B-62843B60C743}"/>
                </a:ext>
              </a:extLst>
            </p:cNvPr>
            <p:cNvSpPr txBox="1">
              <a:spLocks noChangeArrowheads="1"/>
            </p:cNvSpPr>
            <p:nvPr/>
          </p:nvSpPr>
          <p:spPr bwMode="auto">
            <a:xfrm>
              <a:off x="912" y="1776"/>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a:t>
              </a:r>
            </a:p>
          </p:txBody>
        </p:sp>
        <p:sp>
          <p:nvSpPr>
            <p:cNvPr id="19477" name="Text Box 10">
              <a:extLst>
                <a:ext uri="{FF2B5EF4-FFF2-40B4-BE49-F238E27FC236}">
                  <a16:creationId xmlns:a16="http://schemas.microsoft.com/office/drawing/2014/main" id="{8DD60A8A-DD69-4304-870F-D7ED0D62E7CF}"/>
                </a:ext>
              </a:extLst>
            </p:cNvPr>
            <p:cNvSpPr txBox="1">
              <a:spLocks noChangeArrowheads="1"/>
            </p:cNvSpPr>
            <p:nvPr/>
          </p:nvSpPr>
          <p:spPr bwMode="auto">
            <a:xfrm>
              <a:off x="2304" y="1776"/>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III</a:t>
              </a:r>
            </a:p>
          </p:txBody>
        </p:sp>
        <p:sp>
          <p:nvSpPr>
            <p:cNvPr id="19478" name="Text Box 11">
              <a:extLst>
                <a:ext uri="{FF2B5EF4-FFF2-40B4-BE49-F238E27FC236}">
                  <a16:creationId xmlns:a16="http://schemas.microsoft.com/office/drawing/2014/main" id="{0EB5EE06-9134-4D9D-BA4F-4AE7CDA33E79}"/>
                </a:ext>
              </a:extLst>
            </p:cNvPr>
            <p:cNvSpPr txBox="1">
              <a:spLocks noChangeArrowheads="1"/>
            </p:cNvSpPr>
            <p:nvPr/>
          </p:nvSpPr>
          <p:spPr bwMode="auto">
            <a:xfrm>
              <a:off x="3264" y="1776"/>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IV</a:t>
              </a:r>
            </a:p>
          </p:txBody>
        </p:sp>
      </p:grpSp>
      <p:grpSp>
        <p:nvGrpSpPr>
          <p:cNvPr id="3" name="Group 24">
            <a:extLst>
              <a:ext uri="{FF2B5EF4-FFF2-40B4-BE49-F238E27FC236}">
                <a16:creationId xmlns:a16="http://schemas.microsoft.com/office/drawing/2014/main" id="{04B155CC-8C88-4615-AB89-7552B1106171}"/>
              </a:ext>
            </a:extLst>
          </p:cNvPr>
          <p:cNvGrpSpPr>
            <a:grpSpLocks/>
          </p:cNvGrpSpPr>
          <p:nvPr/>
        </p:nvGrpSpPr>
        <p:grpSpPr bwMode="auto">
          <a:xfrm>
            <a:off x="4953000" y="3733801"/>
            <a:ext cx="2590800" cy="2274888"/>
            <a:chOff x="2160" y="2352"/>
            <a:chExt cx="1632" cy="1433"/>
          </a:xfrm>
        </p:grpSpPr>
        <p:sp>
          <p:nvSpPr>
            <p:cNvPr id="19462" name="Text Box 18">
              <a:extLst>
                <a:ext uri="{FF2B5EF4-FFF2-40B4-BE49-F238E27FC236}">
                  <a16:creationId xmlns:a16="http://schemas.microsoft.com/office/drawing/2014/main" id="{640B9FBC-42D0-4AE8-814D-981911E9B7CF}"/>
                </a:ext>
              </a:extLst>
            </p:cNvPr>
            <p:cNvSpPr txBox="1">
              <a:spLocks noChangeArrowheads="1"/>
            </p:cNvSpPr>
            <p:nvPr/>
          </p:nvSpPr>
          <p:spPr bwMode="auto">
            <a:xfrm>
              <a:off x="2400" y="3552"/>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a:t>
              </a:r>
            </a:p>
          </p:txBody>
        </p:sp>
        <p:sp>
          <p:nvSpPr>
            <p:cNvPr id="19463" name="Oval 13">
              <a:extLst>
                <a:ext uri="{FF2B5EF4-FFF2-40B4-BE49-F238E27FC236}">
                  <a16:creationId xmlns:a16="http://schemas.microsoft.com/office/drawing/2014/main" id="{9F4A2266-D70A-4A81-A939-3081868B1218}"/>
                </a:ext>
              </a:extLst>
            </p:cNvPr>
            <p:cNvSpPr>
              <a:spLocks noChangeArrowheads="1"/>
            </p:cNvSpPr>
            <p:nvPr/>
          </p:nvSpPr>
          <p:spPr bwMode="auto">
            <a:xfrm>
              <a:off x="2352" y="2908"/>
              <a:ext cx="1104" cy="3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ES_tradnl" altLang="es-CL" sz="1800">
                <a:latin typeface="Times New Roman" panose="02020603050405020304" pitchFamily="18" charset="0"/>
                <a:cs typeface="Times New Roman" panose="02020603050405020304" pitchFamily="18" charset="0"/>
              </a:endParaRPr>
            </a:p>
          </p:txBody>
        </p:sp>
        <p:sp>
          <p:nvSpPr>
            <p:cNvPr id="19464" name="Arc 14">
              <a:extLst>
                <a:ext uri="{FF2B5EF4-FFF2-40B4-BE49-F238E27FC236}">
                  <a16:creationId xmlns:a16="http://schemas.microsoft.com/office/drawing/2014/main" id="{287A3AAA-669A-46E9-9E4B-2BE4894D8804}"/>
                </a:ext>
              </a:extLst>
            </p:cNvPr>
            <p:cNvSpPr>
              <a:spLocks/>
            </p:cNvSpPr>
            <p:nvPr/>
          </p:nvSpPr>
          <p:spPr bwMode="auto">
            <a:xfrm flipH="1" flipV="1">
              <a:off x="2308" y="3268"/>
              <a:ext cx="595" cy="233"/>
            </a:xfrm>
            <a:custGeom>
              <a:avLst/>
              <a:gdLst>
                <a:gd name="T0" fmla="*/ 0 w 19825"/>
                <a:gd name="T1" fmla="*/ 0 h 21600"/>
                <a:gd name="T2" fmla="*/ 0 w 19825"/>
                <a:gd name="T3" fmla="*/ 0 h 21600"/>
                <a:gd name="T4" fmla="*/ 0 w 19825"/>
                <a:gd name="T5" fmla="*/ 0 h 21600"/>
                <a:gd name="T6" fmla="*/ 0 60000 65536"/>
                <a:gd name="T7" fmla="*/ 0 60000 65536"/>
                <a:gd name="T8" fmla="*/ 0 60000 65536"/>
                <a:gd name="T9" fmla="*/ 0 w 19825"/>
                <a:gd name="T10" fmla="*/ 0 h 21600"/>
                <a:gd name="T11" fmla="*/ 19825 w 19825"/>
                <a:gd name="T12" fmla="*/ 21600 h 21600"/>
              </a:gdLst>
              <a:ahLst/>
              <a:cxnLst>
                <a:cxn ang="T6">
                  <a:pos x="T0" y="T1"/>
                </a:cxn>
                <a:cxn ang="T7">
                  <a:pos x="T2" y="T3"/>
                </a:cxn>
                <a:cxn ang="T8">
                  <a:pos x="T4" y="T5"/>
                </a:cxn>
              </a:cxnLst>
              <a:rect l="T9" t="T10" r="T11" b="T12"/>
              <a:pathLst>
                <a:path w="19825" h="21600" fill="none" extrusionOk="0">
                  <a:moveTo>
                    <a:pt x="0" y="-1"/>
                  </a:moveTo>
                  <a:cubicBezTo>
                    <a:pt x="8614" y="-1"/>
                    <a:pt x="16405" y="5118"/>
                    <a:pt x="19824" y="13025"/>
                  </a:cubicBezTo>
                </a:path>
                <a:path w="19825" h="21600" stroke="0" extrusionOk="0">
                  <a:moveTo>
                    <a:pt x="0" y="-1"/>
                  </a:moveTo>
                  <a:cubicBezTo>
                    <a:pt x="8614" y="-1"/>
                    <a:pt x="16405" y="5118"/>
                    <a:pt x="19824" y="13025"/>
                  </a:cubicBezTo>
                  <a:lnTo>
                    <a:pt x="0" y="21600"/>
                  </a:lnTo>
                  <a:lnTo>
                    <a:pt x="0" y="-1"/>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5" name="Arc 15">
              <a:extLst>
                <a:ext uri="{FF2B5EF4-FFF2-40B4-BE49-F238E27FC236}">
                  <a16:creationId xmlns:a16="http://schemas.microsoft.com/office/drawing/2014/main" id="{2B5A800A-A9EA-4B31-9A5A-20511B4D9BBA}"/>
                </a:ext>
              </a:extLst>
            </p:cNvPr>
            <p:cNvSpPr>
              <a:spLocks/>
            </p:cNvSpPr>
            <p:nvPr/>
          </p:nvSpPr>
          <p:spPr bwMode="auto">
            <a:xfrm flipH="1" flipV="1">
              <a:off x="2260" y="2647"/>
              <a:ext cx="643" cy="233"/>
            </a:xfrm>
            <a:custGeom>
              <a:avLst/>
              <a:gdLst>
                <a:gd name="T0" fmla="*/ 0 w 21443"/>
                <a:gd name="T1" fmla="*/ 0 h 21297"/>
                <a:gd name="T2" fmla="*/ 0 w 21443"/>
                <a:gd name="T3" fmla="*/ 0 h 21297"/>
                <a:gd name="T4" fmla="*/ 0 w 21443"/>
                <a:gd name="T5" fmla="*/ 0 h 21297"/>
                <a:gd name="T6" fmla="*/ 0 60000 65536"/>
                <a:gd name="T7" fmla="*/ 0 60000 65536"/>
                <a:gd name="T8" fmla="*/ 0 60000 65536"/>
                <a:gd name="T9" fmla="*/ 0 w 21443"/>
                <a:gd name="T10" fmla="*/ 0 h 21297"/>
                <a:gd name="T11" fmla="*/ 21443 w 21443"/>
                <a:gd name="T12" fmla="*/ 21297 h 21297"/>
              </a:gdLst>
              <a:ahLst/>
              <a:cxnLst>
                <a:cxn ang="T6">
                  <a:pos x="T0" y="T1"/>
                </a:cxn>
                <a:cxn ang="T7">
                  <a:pos x="T2" y="T3"/>
                </a:cxn>
                <a:cxn ang="T8">
                  <a:pos x="T4" y="T5"/>
                </a:cxn>
              </a:cxnLst>
              <a:rect l="T9" t="T10" r="T11" b="T12"/>
              <a:pathLst>
                <a:path w="21443" h="21297" fill="none" extrusionOk="0">
                  <a:moveTo>
                    <a:pt x="21442" y="2601"/>
                  </a:moveTo>
                  <a:cubicBezTo>
                    <a:pt x="20290" y="12095"/>
                    <a:pt x="13033" y="19701"/>
                    <a:pt x="3605" y="21297"/>
                  </a:cubicBezTo>
                </a:path>
                <a:path w="21443" h="21297" stroke="0" extrusionOk="0">
                  <a:moveTo>
                    <a:pt x="21442" y="2601"/>
                  </a:moveTo>
                  <a:cubicBezTo>
                    <a:pt x="20290" y="12095"/>
                    <a:pt x="13033" y="19701"/>
                    <a:pt x="3605" y="21297"/>
                  </a:cubicBezTo>
                  <a:lnTo>
                    <a:pt x="0" y="0"/>
                  </a:lnTo>
                  <a:lnTo>
                    <a:pt x="21442" y="2601"/>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6" name="Arc 16">
              <a:extLst>
                <a:ext uri="{FF2B5EF4-FFF2-40B4-BE49-F238E27FC236}">
                  <a16:creationId xmlns:a16="http://schemas.microsoft.com/office/drawing/2014/main" id="{A5B0D1E8-F0DE-469A-A150-9FF5C3C7DCC6}"/>
                </a:ext>
              </a:extLst>
            </p:cNvPr>
            <p:cNvSpPr>
              <a:spLocks/>
            </p:cNvSpPr>
            <p:nvPr/>
          </p:nvSpPr>
          <p:spPr bwMode="auto">
            <a:xfrm flipH="1" flipV="1">
              <a:off x="2903" y="2659"/>
              <a:ext cx="457" cy="233"/>
            </a:xfrm>
            <a:custGeom>
              <a:avLst/>
              <a:gdLst>
                <a:gd name="T0" fmla="*/ 0 w 15230"/>
                <a:gd name="T1" fmla="*/ 0 h 20461"/>
                <a:gd name="T2" fmla="*/ 0 w 15230"/>
                <a:gd name="T3" fmla="*/ 0 h 20461"/>
                <a:gd name="T4" fmla="*/ 0 w 15230"/>
                <a:gd name="T5" fmla="*/ 0 h 20461"/>
                <a:gd name="T6" fmla="*/ 0 60000 65536"/>
                <a:gd name="T7" fmla="*/ 0 60000 65536"/>
                <a:gd name="T8" fmla="*/ 0 60000 65536"/>
                <a:gd name="T9" fmla="*/ 0 w 15230"/>
                <a:gd name="T10" fmla="*/ 0 h 20461"/>
                <a:gd name="T11" fmla="*/ 15230 w 15230"/>
                <a:gd name="T12" fmla="*/ 20461 h 20461"/>
              </a:gdLst>
              <a:ahLst/>
              <a:cxnLst>
                <a:cxn ang="T6">
                  <a:pos x="T0" y="T1"/>
                </a:cxn>
                <a:cxn ang="T7">
                  <a:pos x="T2" y="T3"/>
                </a:cxn>
                <a:cxn ang="T8">
                  <a:pos x="T4" y="T5"/>
                </a:cxn>
              </a:cxnLst>
              <a:rect l="T9" t="T10" r="T11" b="T12"/>
              <a:pathLst>
                <a:path w="15230" h="20461" fill="none" extrusionOk="0">
                  <a:moveTo>
                    <a:pt x="8308" y="20461"/>
                  </a:moveTo>
                  <a:cubicBezTo>
                    <a:pt x="5182" y="19403"/>
                    <a:pt x="2340" y="17643"/>
                    <a:pt x="0" y="15316"/>
                  </a:cubicBezTo>
                </a:path>
                <a:path w="15230" h="20461" stroke="0" extrusionOk="0">
                  <a:moveTo>
                    <a:pt x="8308" y="20461"/>
                  </a:moveTo>
                  <a:cubicBezTo>
                    <a:pt x="5182" y="19403"/>
                    <a:pt x="2340" y="17643"/>
                    <a:pt x="0" y="15316"/>
                  </a:cubicBezTo>
                  <a:lnTo>
                    <a:pt x="15230" y="0"/>
                  </a:lnTo>
                  <a:lnTo>
                    <a:pt x="8308" y="20461"/>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7" name="Arc 17">
              <a:extLst>
                <a:ext uri="{FF2B5EF4-FFF2-40B4-BE49-F238E27FC236}">
                  <a16:creationId xmlns:a16="http://schemas.microsoft.com/office/drawing/2014/main" id="{E4D407DA-C5FD-453F-8179-A64B55ABF683}"/>
                </a:ext>
              </a:extLst>
            </p:cNvPr>
            <p:cNvSpPr>
              <a:spLocks/>
            </p:cNvSpPr>
            <p:nvPr/>
          </p:nvSpPr>
          <p:spPr bwMode="auto">
            <a:xfrm flipH="1" flipV="1">
              <a:off x="2904" y="2859"/>
              <a:ext cx="648" cy="233"/>
            </a:xfrm>
            <a:custGeom>
              <a:avLst/>
              <a:gdLst>
                <a:gd name="T0" fmla="*/ 0 w 21600"/>
                <a:gd name="T1" fmla="*/ 0 h 13694"/>
                <a:gd name="T2" fmla="*/ 0 w 21600"/>
                <a:gd name="T3" fmla="*/ 0 h 13694"/>
                <a:gd name="T4" fmla="*/ 0 w 21600"/>
                <a:gd name="T5" fmla="*/ 0 h 13694"/>
                <a:gd name="T6" fmla="*/ 0 60000 65536"/>
                <a:gd name="T7" fmla="*/ 0 60000 65536"/>
                <a:gd name="T8" fmla="*/ 0 60000 65536"/>
                <a:gd name="T9" fmla="*/ 0 w 21600"/>
                <a:gd name="T10" fmla="*/ 0 h 13694"/>
                <a:gd name="T11" fmla="*/ 21600 w 21600"/>
                <a:gd name="T12" fmla="*/ 13694 h 13694"/>
              </a:gdLst>
              <a:ahLst/>
              <a:cxnLst>
                <a:cxn ang="T6">
                  <a:pos x="T0" y="T1"/>
                </a:cxn>
                <a:cxn ang="T7">
                  <a:pos x="T2" y="T3"/>
                </a:cxn>
                <a:cxn ang="T8">
                  <a:pos x="T4" y="T5"/>
                </a:cxn>
              </a:cxnLst>
              <a:rect l="T9" t="T10" r="T11" b="T12"/>
              <a:pathLst>
                <a:path w="21600" h="13694" fill="none" extrusionOk="0">
                  <a:moveTo>
                    <a:pt x="2571" y="13694"/>
                  </a:moveTo>
                  <a:cubicBezTo>
                    <a:pt x="883" y="10551"/>
                    <a:pt x="0" y="7039"/>
                    <a:pt x="0" y="3472"/>
                  </a:cubicBezTo>
                  <a:cubicBezTo>
                    <a:pt x="0" y="2308"/>
                    <a:pt x="93" y="1147"/>
                    <a:pt x="280" y="-1"/>
                  </a:cubicBezTo>
                </a:path>
                <a:path w="21600" h="13694" stroke="0" extrusionOk="0">
                  <a:moveTo>
                    <a:pt x="2571" y="13694"/>
                  </a:moveTo>
                  <a:cubicBezTo>
                    <a:pt x="883" y="10551"/>
                    <a:pt x="0" y="7039"/>
                    <a:pt x="0" y="3472"/>
                  </a:cubicBezTo>
                  <a:cubicBezTo>
                    <a:pt x="0" y="2308"/>
                    <a:pt x="93" y="1147"/>
                    <a:pt x="280" y="-1"/>
                  </a:cubicBezTo>
                  <a:lnTo>
                    <a:pt x="21600" y="3472"/>
                  </a:lnTo>
                  <a:lnTo>
                    <a:pt x="2571" y="13694"/>
                  </a:lnTo>
                  <a:close/>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s-MX">
                <a:latin typeface="Times New Roman" panose="02020603050405020304" pitchFamily="18" charset="0"/>
                <a:cs typeface="Times New Roman" panose="02020603050405020304" pitchFamily="18" charset="0"/>
              </a:endParaRPr>
            </a:p>
          </p:txBody>
        </p:sp>
        <p:sp>
          <p:nvSpPr>
            <p:cNvPr id="19468" name="Text Box 19">
              <a:extLst>
                <a:ext uri="{FF2B5EF4-FFF2-40B4-BE49-F238E27FC236}">
                  <a16:creationId xmlns:a16="http://schemas.microsoft.com/office/drawing/2014/main" id="{D37D8B71-30CF-4536-8A42-16B39F7B9C55}"/>
                </a:ext>
              </a:extLst>
            </p:cNvPr>
            <p:cNvSpPr txBox="1">
              <a:spLocks noChangeArrowheads="1"/>
            </p:cNvSpPr>
            <p:nvPr/>
          </p:nvSpPr>
          <p:spPr bwMode="auto">
            <a:xfrm>
              <a:off x="3216" y="235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a:t>
              </a:r>
            </a:p>
          </p:txBody>
        </p:sp>
        <p:sp>
          <p:nvSpPr>
            <p:cNvPr id="19469" name="Text Box 20">
              <a:extLst>
                <a:ext uri="{FF2B5EF4-FFF2-40B4-BE49-F238E27FC236}">
                  <a16:creationId xmlns:a16="http://schemas.microsoft.com/office/drawing/2014/main" id="{C1E67BC3-1D14-409F-A59A-65D55AD4413E}"/>
                </a:ext>
              </a:extLst>
            </p:cNvPr>
            <p:cNvSpPr txBox="1">
              <a:spLocks noChangeArrowheads="1"/>
            </p:cNvSpPr>
            <p:nvPr/>
          </p:nvSpPr>
          <p:spPr bwMode="auto">
            <a:xfrm>
              <a:off x="2160" y="2448"/>
              <a:ext cx="3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III</a:t>
              </a:r>
            </a:p>
          </p:txBody>
        </p:sp>
        <p:sp>
          <p:nvSpPr>
            <p:cNvPr id="19470" name="Text Box 21">
              <a:extLst>
                <a:ext uri="{FF2B5EF4-FFF2-40B4-BE49-F238E27FC236}">
                  <a16:creationId xmlns:a16="http://schemas.microsoft.com/office/drawing/2014/main" id="{F06B4921-38E0-4BDA-B451-F32FFECEF5DD}"/>
                </a:ext>
              </a:extLst>
            </p:cNvPr>
            <p:cNvSpPr txBox="1">
              <a:spLocks noChangeArrowheads="1"/>
            </p:cNvSpPr>
            <p:nvPr/>
          </p:nvSpPr>
          <p:spPr bwMode="auto">
            <a:xfrm>
              <a:off x="3504" y="282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s-CL" sz="1800">
                  <a:latin typeface="Times New Roman" panose="02020603050405020304" pitchFamily="18" charset="0"/>
                  <a:cs typeface="Times New Roman" panose="02020603050405020304" pitchFamily="18" charset="0"/>
                </a:rPr>
                <a:t>IV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F740EB8-8433-4B07-87F7-4536B1C4D40F}"/>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1995</a:t>
            </a:r>
          </a:p>
        </p:txBody>
      </p:sp>
      <p:sp>
        <p:nvSpPr>
          <p:cNvPr id="3" name="Rectángulo 2">
            <a:extLst>
              <a:ext uri="{FF2B5EF4-FFF2-40B4-BE49-F238E27FC236}">
                <a16:creationId xmlns:a16="http://schemas.microsoft.com/office/drawing/2014/main" id="{DE093C16-5A71-4C0F-ABC1-59BCAB811639}"/>
              </a:ext>
            </a:extLst>
          </p:cNvPr>
          <p:cNvSpPr/>
          <p:nvPr/>
        </p:nvSpPr>
        <p:spPr>
          <a:xfrm>
            <a:off x="3000371" y="5919235"/>
            <a:ext cx="6258444" cy="646331"/>
          </a:xfrm>
          <a:prstGeom prst="rect">
            <a:avLst/>
          </a:prstGeom>
          <a:noFill/>
        </p:spPr>
        <p:txBody>
          <a:bodyPr wrap="none" lIns="91440" tIns="45720" rIns="91440" bIns="45720">
            <a:spAutoFit/>
          </a:bodyPr>
          <a:lstStyle/>
          <a:p>
            <a:pPr algn="ctr"/>
            <a:r>
              <a:rPr lang="es-ES" sz="36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Methanococcus jannaschii</a:t>
            </a:r>
          </a:p>
        </p:txBody>
      </p:sp>
      <p:pic>
        <p:nvPicPr>
          <p:cNvPr id="5" name="Imagen 4" descr="Imagen que contiene humo, naturaleza, vapor, tren&#10;&#10;Descripción generada automáticamente">
            <a:extLst>
              <a:ext uri="{FF2B5EF4-FFF2-40B4-BE49-F238E27FC236}">
                <a16:creationId xmlns:a16="http://schemas.microsoft.com/office/drawing/2014/main" id="{0DD2AEB9-E6B1-4508-AC07-3C5D2E94B4F6}"/>
              </a:ext>
            </a:extLst>
          </p:cNvPr>
          <p:cNvPicPr>
            <a:picLocks noChangeAspect="1"/>
          </p:cNvPicPr>
          <p:nvPr/>
        </p:nvPicPr>
        <p:blipFill>
          <a:blip r:embed="rId3"/>
          <a:stretch>
            <a:fillRect/>
          </a:stretch>
        </p:blipFill>
        <p:spPr>
          <a:xfrm>
            <a:off x="3705001" y="993823"/>
            <a:ext cx="4849183" cy="4849183"/>
          </a:xfrm>
          <a:prstGeom prst="rect">
            <a:avLst/>
          </a:prstGeom>
        </p:spPr>
      </p:pic>
    </p:spTree>
    <p:extLst>
      <p:ext uri="{BB962C8B-B14F-4D97-AF65-F5344CB8AC3E}">
        <p14:creationId xmlns:p14="http://schemas.microsoft.com/office/powerpoint/2010/main" val="214429480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CuadroTexto">
            <a:extLst>
              <a:ext uri="{FF2B5EF4-FFF2-40B4-BE49-F238E27FC236}">
                <a16:creationId xmlns:a16="http://schemas.microsoft.com/office/drawing/2014/main" id="{B7723DB6-26ED-42E7-A742-34A841EA571D}"/>
              </a:ext>
            </a:extLst>
          </p:cNvPr>
          <p:cNvSpPr txBox="1">
            <a:spLocks noChangeArrowheads="1"/>
          </p:cNvSpPr>
          <p:nvPr/>
        </p:nvSpPr>
        <p:spPr bwMode="auto">
          <a:xfrm>
            <a:off x="2279233" y="936594"/>
            <a:ext cx="8072437"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CL" altLang="es-CL" sz="2600" b="1">
              <a:latin typeface="Arial" panose="020B0604020202020204" pitchFamily="34" charset="0"/>
            </a:endParaRPr>
          </a:p>
          <a:p>
            <a:pPr eaLnBrk="1" hangingPunct="1">
              <a:spcBef>
                <a:spcPct val="0"/>
              </a:spcBef>
              <a:buFontTx/>
              <a:buNone/>
            </a:pPr>
            <a:r>
              <a:rPr lang="es-ES" altLang="es-CL" sz="2600">
                <a:latin typeface="Arial" panose="020B0604020202020204" pitchFamily="34" charset="0"/>
              </a:rPr>
              <a:t>Si tu gusto gustara del gusto que gusta mi gusto,</a:t>
            </a:r>
            <a:br>
              <a:rPr lang="es-ES" altLang="es-CL" sz="2600">
                <a:latin typeface="Arial" panose="020B0604020202020204" pitchFamily="34" charset="0"/>
              </a:rPr>
            </a:br>
            <a:r>
              <a:rPr lang="es-ES" altLang="es-CL" sz="2600">
                <a:latin typeface="Arial" panose="020B0604020202020204" pitchFamily="34" charset="0"/>
              </a:rPr>
              <a:t>mi gusto gustaría del gusto que gusta tu gusto,</a:t>
            </a:r>
            <a:br>
              <a:rPr lang="es-ES" altLang="es-CL" sz="2600">
                <a:latin typeface="Arial" panose="020B0604020202020204" pitchFamily="34" charset="0"/>
              </a:rPr>
            </a:br>
            <a:r>
              <a:rPr lang="es-ES" altLang="es-CL" sz="2600">
                <a:latin typeface="Arial" panose="020B0604020202020204" pitchFamily="34" charset="0"/>
              </a:rPr>
              <a:t>pero como tu gusto no gusta del gusto que gusta mi gusto, mi gusto no gusta del gusto que gusta tu gusto.</a:t>
            </a:r>
          </a:p>
          <a:p>
            <a:pPr eaLnBrk="1" hangingPunct="1">
              <a:spcBef>
                <a:spcPct val="0"/>
              </a:spcBef>
              <a:buFontTx/>
              <a:buNone/>
            </a:pPr>
            <a:endParaRPr lang="es-ES" altLang="es-CL" sz="2600">
              <a:latin typeface="Arial" panose="020B0604020202020204" pitchFamily="34" charset="0"/>
            </a:endParaRPr>
          </a:p>
          <a:p>
            <a:pPr eaLnBrk="1" hangingPunct="1">
              <a:spcBef>
                <a:spcPct val="0"/>
              </a:spcBef>
              <a:buFontTx/>
              <a:buNone/>
            </a:pPr>
            <a:r>
              <a:rPr lang="es-ES" altLang="es-CL" sz="2600" b="1" u="sng">
                <a:latin typeface="Arial" panose="020B0604020202020204" pitchFamily="34" charset="0"/>
              </a:rPr>
              <a:t>Repeticiones</a:t>
            </a:r>
          </a:p>
          <a:p>
            <a:pPr eaLnBrk="1" hangingPunct="1">
              <a:spcBef>
                <a:spcPct val="0"/>
              </a:spcBef>
              <a:buFontTx/>
              <a:buNone/>
            </a:pPr>
            <a:r>
              <a:rPr lang="es-ES" altLang="es-CL" sz="2600">
                <a:latin typeface="Arial" panose="020B0604020202020204" pitchFamily="34" charset="0"/>
              </a:rPr>
              <a:t>gusto: 12</a:t>
            </a:r>
          </a:p>
          <a:p>
            <a:pPr eaLnBrk="1" hangingPunct="1">
              <a:spcBef>
                <a:spcPct val="0"/>
              </a:spcBef>
              <a:buFontTx/>
              <a:buNone/>
            </a:pPr>
            <a:r>
              <a:rPr lang="es-ES" altLang="es-CL" sz="2600">
                <a:latin typeface="Arial" panose="020B0604020202020204" pitchFamily="34" charset="0"/>
              </a:rPr>
              <a:t>gusta: 6</a:t>
            </a:r>
          </a:p>
          <a:p>
            <a:pPr eaLnBrk="1" hangingPunct="1">
              <a:spcBef>
                <a:spcPct val="0"/>
              </a:spcBef>
              <a:buFontTx/>
              <a:buNone/>
            </a:pPr>
            <a:r>
              <a:rPr lang="es-ES" altLang="es-CL" sz="2600">
                <a:latin typeface="Arial" panose="020B0604020202020204" pitchFamily="34" charset="0"/>
              </a:rPr>
              <a:t>mi: 4 ; del: 4; que: 4</a:t>
            </a:r>
          </a:p>
          <a:p>
            <a:pPr eaLnBrk="1" hangingPunct="1">
              <a:spcBef>
                <a:spcPct val="0"/>
              </a:spcBef>
              <a:buFontTx/>
              <a:buNone/>
            </a:pPr>
            <a:r>
              <a:rPr lang="es-ES" altLang="es-CL" sz="2600">
                <a:latin typeface="Arial" panose="020B0604020202020204" pitchFamily="34" charset="0"/>
              </a:rPr>
              <a:t>tu: 3</a:t>
            </a:r>
          </a:p>
          <a:p>
            <a:pPr eaLnBrk="1" hangingPunct="1">
              <a:spcBef>
                <a:spcPct val="0"/>
              </a:spcBef>
              <a:buFontTx/>
              <a:buNone/>
            </a:pPr>
            <a:endParaRPr lang="es-ES" altLang="es-CL" sz="2600">
              <a:latin typeface="Arial" panose="020B0604020202020204" pitchFamily="34" charset="0"/>
            </a:endParaRPr>
          </a:p>
          <a:p>
            <a:pPr eaLnBrk="1" hangingPunct="1">
              <a:spcBef>
                <a:spcPct val="0"/>
              </a:spcBef>
              <a:buFontTx/>
              <a:buNone/>
            </a:pPr>
            <a:r>
              <a:rPr lang="es-ES" altLang="es-CL" sz="2600">
                <a:latin typeface="Arial" panose="020B0604020202020204" pitchFamily="34" charset="0"/>
              </a:rPr>
              <a:t>Opciones: 12x6x4x4x4x3..etc</a:t>
            </a:r>
            <a:endParaRPr lang="es-CL" altLang="es-CL" sz="2600">
              <a:latin typeface="Arial" panose="020B0604020202020204" pitchFamily="34" charset="0"/>
            </a:endParaRPr>
          </a:p>
        </p:txBody>
      </p:sp>
      <p:sp>
        <p:nvSpPr>
          <p:cNvPr id="2" name="Rectángulo 1">
            <a:extLst>
              <a:ext uri="{FF2B5EF4-FFF2-40B4-BE49-F238E27FC236}">
                <a16:creationId xmlns:a16="http://schemas.microsoft.com/office/drawing/2014/main" id="{083D42AC-6A3A-4F0E-9D1E-F7EAB9C9FE20}"/>
              </a:ext>
            </a:extLst>
          </p:cNvPr>
          <p:cNvSpPr/>
          <p:nvPr/>
        </p:nvSpPr>
        <p:spPr>
          <a:xfrm>
            <a:off x="1702397" y="613429"/>
            <a:ext cx="5947141" cy="646331"/>
          </a:xfrm>
          <a:prstGeom prst="rect">
            <a:avLst/>
          </a:prstGeom>
        </p:spPr>
        <p:txBody>
          <a:bodyPr wrap="none">
            <a:spAutoFit/>
          </a:bodyPr>
          <a:lstStyle/>
          <a:p>
            <a:pPr>
              <a:spcBef>
                <a:spcPct val="0"/>
              </a:spcBef>
            </a:pPr>
            <a:r>
              <a:rPr lang="es-ES" altLang="es-CL" sz="3600" b="1">
                <a:latin typeface="Times New Roman" panose="02020603050405020304" pitchFamily="18" charset="0"/>
                <a:cs typeface="Times New Roman" panose="02020603050405020304" pitchFamily="18" charset="0"/>
              </a:rPr>
              <a:t>Secuencia altamente repetida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3D3E86B-B25F-4961-A789-C4DFFB4F7994}"/>
              </a:ext>
            </a:extLst>
          </p:cNvPr>
          <p:cNvSpPr>
            <a:spLocks noGrp="1" noChangeArrowheads="1"/>
          </p:cNvSpPr>
          <p:nvPr>
            <p:ph type="title"/>
          </p:nvPr>
        </p:nvSpPr>
        <p:spPr>
          <a:xfrm>
            <a:off x="1780674" y="624110"/>
            <a:ext cx="9723937" cy="1280890"/>
          </a:xfrm>
        </p:spPr>
        <p:txBody>
          <a:bodyPr>
            <a:normAutofit fontScale="90000"/>
          </a:bodyPr>
          <a:lstStyle/>
          <a:p>
            <a:pPr eaLnBrk="1" hangingPunct="1">
              <a:defRPr/>
            </a:pPr>
            <a:r>
              <a:rPr lang="en-US" sz="4000" b="1">
                <a:solidFill>
                  <a:schemeClr val="tx1"/>
                </a:solidFill>
                <a:latin typeface="Times New Roman" panose="02020603050405020304" pitchFamily="18" charset="0"/>
                <a:cs typeface="Times New Roman" panose="02020603050405020304" pitchFamily="18" charset="0"/>
              </a:rPr>
              <a:t> Genome repeats produce ambiguous scaffold</a:t>
            </a:r>
          </a:p>
        </p:txBody>
      </p:sp>
      <p:grpSp>
        <p:nvGrpSpPr>
          <p:cNvPr id="27651" name="Group 50">
            <a:extLst>
              <a:ext uri="{FF2B5EF4-FFF2-40B4-BE49-F238E27FC236}">
                <a16:creationId xmlns:a16="http://schemas.microsoft.com/office/drawing/2014/main" id="{99635EF4-A377-42F2-89D4-827A4B28DD2E}"/>
              </a:ext>
            </a:extLst>
          </p:cNvPr>
          <p:cNvGrpSpPr>
            <a:grpSpLocks/>
          </p:cNvGrpSpPr>
          <p:nvPr/>
        </p:nvGrpSpPr>
        <p:grpSpPr bwMode="auto">
          <a:xfrm>
            <a:off x="1905000" y="1900239"/>
            <a:ext cx="2819400" cy="1284288"/>
            <a:chOff x="240" y="1680"/>
            <a:chExt cx="1776" cy="809"/>
          </a:xfrm>
        </p:grpSpPr>
        <p:grpSp>
          <p:nvGrpSpPr>
            <p:cNvPr id="27695" name="Group 9">
              <a:extLst>
                <a:ext uri="{FF2B5EF4-FFF2-40B4-BE49-F238E27FC236}">
                  <a16:creationId xmlns:a16="http://schemas.microsoft.com/office/drawing/2014/main" id="{22BA53D4-224D-46E8-B5C8-992D1C84E60A}"/>
                </a:ext>
              </a:extLst>
            </p:cNvPr>
            <p:cNvGrpSpPr>
              <a:grpSpLocks/>
            </p:cNvGrpSpPr>
            <p:nvPr/>
          </p:nvGrpSpPr>
          <p:grpSpPr bwMode="auto">
            <a:xfrm>
              <a:off x="240" y="2006"/>
              <a:ext cx="720" cy="250"/>
              <a:chOff x="240" y="2006"/>
              <a:chExt cx="720" cy="250"/>
            </a:xfrm>
          </p:grpSpPr>
          <p:sp>
            <p:nvSpPr>
              <p:cNvPr id="27704" name="Line 3">
                <a:extLst>
                  <a:ext uri="{FF2B5EF4-FFF2-40B4-BE49-F238E27FC236}">
                    <a16:creationId xmlns:a16="http://schemas.microsoft.com/office/drawing/2014/main" id="{FA2DB472-3684-4396-AC61-E2F23F888A68}"/>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5" name="Text Box 6">
                <a:extLst>
                  <a:ext uri="{FF2B5EF4-FFF2-40B4-BE49-F238E27FC236}">
                    <a16:creationId xmlns:a16="http://schemas.microsoft.com/office/drawing/2014/main" id="{41D94849-B884-4EA5-ADE2-25CF5DD73FF9}"/>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96" name="Group 10">
              <a:extLst>
                <a:ext uri="{FF2B5EF4-FFF2-40B4-BE49-F238E27FC236}">
                  <a16:creationId xmlns:a16="http://schemas.microsoft.com/office/drawing/2014/main" id="{E2AE8EBA-6607-49DD-91F9-DEBDF4BAD76E}"/>
                </a:ext>
              </a:extLst>
            </p:cNvPr>
            <p:cNvGrpSpPr>
              <a:grpSpLocks/>
            </p:cNvGrpSpPr>
            <p:nvPr/>
          </p:nvGrpSpPr>
          <p:grpSpPr bwMode="auto">
            <a:xfrm>
              <a:off x="1296" y="1728"/>
              <a:ext cx="720" cy="240"/>
              <a:chOff x="1296" y="1728"/>
              <a:chExt cx="720" cy="240"/>
            </a:xfrm>
          </p:grpSpPr>
          <p:sp>
            <p:nvSpPr>
              <p:cNvPr id="27702" name="Line 4">
                <a:extLst>
                  <a:ext uri="{FF2B5EF4-FFF2-40B4-BE49-F238E27FC236}">
                    <a16:creationId xmlns:a16="http://schemas.microsoft.com/office/drawing/2014/main" id="{1B101050-AC6B-46B6-9A02-3298642AFB2D}"/>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3" name="Text Box 7">
                <a:extLst>
                  <a:ext uri="{FF2B5EF4-FFF2-40B4-BE49-F238E27FC236}">
                    <a16:creationId xmlns:a16="http://schemas.microsoft.com/office/drawing/2014/main" id="{6A494387-4E98-48F9-A6AB-D7218806A321}"/>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97" name="Group 11">
              <a:extLst>
                <a:ext uri="{FF2B5EF4-FFF2-40B4-BE49-F238E27FC236}">
                  <a16:creationId xmlns:a16="http://schemas.microsoft.com/office/drawing/2014/main" id="{9989FEE0-EE88-48AF-9ADE-69128D60C60F}"/>
                </a:ext>
              </a:extLst>
            </p:cNvPr>
            <p:cNvGrpSpPr>
              <a:grpSpLocks/>
            </p:cNvGrpSpPr>
            <p:nvPr/>
          </p:nvGrpSpPr>
          <p:grpSpPr bwMode="auto">
            <a:xfrm>
              <a:off x="1296" y="2217"/>
              <a:ext cx="720" cy="233"/>
              <a:chOff x="1296" y="2217"/>
              <a:chExt cx="720" cy="233"/>
            </a:xfrm>
          </p:grpSpPr>
          <p:sp>
            <p:nvSpPr>
              <p:cNvPr id="27700" name="Line 5">
                <a:extLst>
                  <a:ext uri="{FF2B5EF4-FFF2-40B4-BE49-F238E27FC236}">
                    <a16:creationId xmlns:a16="http://schemas.microsoft.com/office/drawing/2014/main" id="{C3D2AC37-B89E-48BE-96AA-97DBEA36B95A}"/>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701" name="Text Box 8">
                <a:extLst>
                  <a:ext uri="{FF2B5EF4-FFF2-40B4-BE49-F238E27FC236}">
                    <a16:creationId xmlns:a16="http://schemas.microsoft.com/office/drawing/2014/main" id="{6CA04E62-B1FA-4D0A-9F7A-2C5D6F972241}"/>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98" name="Freeform 42">
              <a:extLst>
                <a:ext uri="{FF2B5EF4-FFF2-40B4-BE49-F238E27FC236}">
                  <a16:creationId xmlns:a16="http://schemas.microsoft.com/office/drawing/2014/main" id="{49591078-AD17-4949-B982-48CBCDE2976B}"/>
                </a:ext>
              </a:extLst>
            </p:cNvPr>
            <p:cNvSpPr>
              <a:spLocks/>
            </p:cNvSpPr>
            <p:nvPr/>
          </p:nvSpPr>
          <p:spPr bwMode="auto">
            <a:xfrm>
              <a:off x="720" y="1680"/>
              <a:ext cx="116" cy="233"/>
            </a:xfrm>
            <a:custGeom>
              <a:avLst/>
              <a:gdLst>
                <a:gd name="T0" fmla="*/ 0 w 960"/>
                <a:gd name="T1" fmla="*/ 576 h 576"/>
                <a:gd name="T2" fmla="*/ 432 w 960"/>
                <a:gd name="T3" fmla="*/ 48 h 576"/>
                <a:gd name="T4" fmla="*/ 960 w 960"/>
                <a:gd name="T5" fmla="*/ 288 h 576"/>
                <a:gd name="T6" fmla="*/ 0 60000 65536"/>
                <a:gd name="T7" fmla="*/ 0 60000 65536"/>
                <a:gd name="T8" fmla="*/ 0 60000 65536"/>
                <a:gd name="T9" fmla="*/ 0 w 960"/>
                <a:gd name="T10" fmla="*/ 0 h 576"/>
                <a:gd name="T11" fmla="*/ 960 w 960"/>
                <a:gd name="T12" fmla="*/ 576 h 576"/>
              </a:gdLst>
              <a:ahLst/>
              <a:cxnLst>
                <a:cxn ang="T6">
                  <a:pos x="T0" y="T1"/>
                </a:cxn>
                <a:cxn ang="T7">
                  <a:pos x="T2" y="T3"/>
                </a:cxn>
                <a:cxn ang="T8">
                  <a:pos x="T4" y="T5"/>
                </a:cxn>
              </a:cxnLst>
              <a:rect l="T9" t="T10" r="T11" b="T12"/>
              <a:pathLst>
                <a:path w="960" h="576">
                  <a:moveTo>
                    <a:pt x="0" y="576"/>
                  </a:moveTo>
                  <a:cubicBezTo>
                    <a:pt x="136" y="336"/>
                    <a:pt x="272" y="96"/>
                    <a:pt x="432" y="48"/>
                  </a:cubicBezTo>
                  <a:cubicBezTo>
                    <a:pt x="592" y="0"/>
                    <a:pt x="776" y="144"/>
                    <a:pt x="960"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99" name="Freeform 43">
              <a:extLst>
                <a:ext uri="{FF2B5EF4-FFF2-40B4-BE49-F238E27FC236}">
                  <a16:creationId xmlns:a16="http://schemas.microsoft.com/office/drawing/2014/main" id="{5CE41324-4748-4C57-96BB-02F799EC70B3}"/>
                </a:ext>
              </a:extLst>
            </p:cNvPr>
            <p:cNvSpPr>
              <a:spLocks/>
            </p:cNvSpPr>
            <p:nvPr/>
          </p:nvSpPr>
          <p:spPr bwMode="auto">
            <a:xfrm>
              <a:off x="720" y="2256"/>
              <a:ext cx="116" cy="233"/>
            </a:xfrm>
            <a:custGeom>
              <a:avLst/>
              <a:gdLst>
                <a:gd name="T0" fmla="*/ 0 w 960"/>
                <a:gd name="T1" fmla="*/ 0 h 560"/>
                <a:gd name="T2" fmla="*/ 528 w 960"/>
                <a:gd name="T3" fmla="*/ 528 h 560"/>
                <a:gd name="T4" fmla="*/ 960 w 960"/>
                <a:gd name="T5" fmla="*/ 192 h 560"/>
                <a:gd name="T6" fmla="*/ 0 60000 65536"/>
                <a:gd name="T7" fmla="*/ 0 60000 65536"/>
                <a:gd name="T8" fmla="*/ 0 60000 65536"/>
                <a:gd name="T9" fmla="*/ 0 w 960"/>
                <a:gd name="T10" fmla="*/ 0 h 560"/>
                <a:gd name="T11" fmla="*/ 960 w 960"/>
                <a:gd name="T12" fmla="*/ 560 h 560"/>
              </a:gdLst>
              <a:ahLst/>
              <a:cxnLst>
                <a:cxn ang="T6">
                  <a:pos x="T0" y="T1"/>
                </a:cxn>
                <a:cxn ang="T7">
                  <a:pos x="T2" y="T3"/>
                </a:cxn>
                <a:cxn ang="T8">
                  <a:pos x="T4" y="T5"/>
                </a:cxn>
              </a:cxnLst>
              <a:rect l="T9" t="T10" r="T11" b="T12"/>
              <a:pathLst>
                <a:path w="960" h="560">
                  <a:moveTo>
                    <a:pt x="0" y="0"/>
                  </a:moveTo>
                  <a:cubicBezTo>
                    <a:pt x="184" y="248"/>
                    <a:pt x="368" y="496"/>
                    <a:pt x="528" y="528"/>
                  </a:cubicBezTo>
                  <a:cubicBezTo>
                    <a:pt x="688" y="560"/>
                    <a:pt x="888" y="248"/>
                    <a:pt x="960"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grpSp>
        <p:nvGrpSpPr>
          <p:cNvPr id="6" name="Group 51">
            <a:extLst>
              <a:ext uri="{FF2B5EF4-FFF2-40B4-BE49-F238E27FC236}">
                <a16:creationId xmlns:a16="http://schemas.microsoft.com/office/drawing/2014/main" id="{D497AD0F-860D-40EC-BD40-227DB3BC4F94}"/>
              </a:ext>
            </a:extLst>
          </p:cNvPr>
          <p:cNvGrpSpPr>
            <a:grpSpLocks/>
          </p:cNvGrpSpPr>
          <p:nvPr/>
        </p:nvGrpSpPr>
        <p:grpSpPr bwMode="auto">
          <a:xfrm>
            <a:off x="5486400" y="1784351"/>
            <a:ext cx="3733800" cy="750888"/>
            <a:chOff x="2544" y="1344"/>
            <a:chExt cx="2352" cy="473"/>
          </a:xfrm>
        </p:grpSpPr>
        <p:grpSp>
          <p:nvGrpSpPr>
            <p:cNvPr id="27684" name="Group 12">
              <a:extLst>
                <a:ext uri="{FF2B5EF4-FFF2-40B4-BE49-F238E27FC236}">
                  <a16:creationId xmlns:a16="http://schemas.microsoft.com/office/drawing/2014/main" id="{9AFD9E12-7169-4A06-97F3-763F604D1D19}"/>
                </a:ext>
              </a:extLst>
            </p:cNvPr>
            <p:cNvGrpSpPr>
              <a:grpSpLocks/>
            </p:cNvGrpSpPr>
            <p:nvPr/>
          </p:nvGrpSpPr>
          <p:grpSpPr bwMode="auto">
            <a:xfrm>
              <a:off x="2544" y="1344"/>
              <a:ext cx="720" cy="250"/>
              <a:chOff x="240" y="2006"/>
              <a:chExt cx="720" cy="250"/>
            </a:xfrm>
          </p:grpSpPr>
          <p:sp>
            <p:nvSpPr>
              <p:cNvPr id="27693" name="Line 13">
                <a:extLst>
                  <a:ext uri="{FF2B5EF4-FFF2-40B4-BE49-F238E27FC236}">
                    <a16:creationId xmlns:a16="http://schemas.microsoft.com/office/drawing/2014/main" id="{D51982F8-C3C3-43C3-966F-30D4620CBA28}"/>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4" name="Text Box 14">
                <a:extLst>
                  <a:ext uri="{FF2B5EF4-FFF2-40B4-BE49-F238E27FC236}">
                    <a16:creationId xmlns:a16="http://schemas.microsoft.com/office/drawing/2014/main" id="{065EE587-AFCE-4FB6-9477-12A7E93A9729}"/>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85" name="Group 15">
              <a:extLst>
                <a:ext uri="{FF2B5EF4-FFF2-40B4-BE49-F238E27FC236}">
                  <a16:creationId xmlns:a16="http://schemas.microsoft.com/office/drawing/2014/main" id="{D838F234-FDCD-4D97-88A3-84E1607870FA}"/>
                </a:ext>
              </a:extLst>
            </p:cNvPr>
            <p:cNvGrpSpPr>
              <a:grpSpLocks/>
            </p:cNvGrpSpPr>
            <p:nvPr/>
          </p:nvGrpSpPr>
          <p:grpSpPr bwMode="auto">
            <a:xfrm>
              <a:off x="3360" y="1344"/>
              <a:ext cx="720" cy="240"/>
              <a:chOff x="1296" y="1728"/>
              <a:chExt cx="720" cy="240"/>
            </a:xfrm>
          </p:grpSpPr>
          <p:sp>
            <p:nvSpPr>
              <p:cNvPr id="27691" name="Line 16">
                <a:extLst>
                  <a:ext uri="{FF2B5EF4-FFF2-40B4-BE49-F238E27FC236}">
                    <a16:creationId xmlns:a16="http://schemas.microsoft.com/office/drawing/2014/main" id="{B52EF36B-83A7-41B6-A2D0-FC4B20E3F8B5}"/>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2" name="Text Box 17">
                <a:extLst>
                  <a:ext uri="{FF2B5EF4-FFF2-40B4-BE49-F238E27FC236}">
                    <a16:creationId xmlns:a16="http://schemas.microsoft.com/office/drawing/2014/main" id="{DA2CC3DE-DE2F-4BC8-9518-059FF52FBA39}"/>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86" name="Group 18">
              <a:extLst>
                <a:ext uri="{FF2B5EF4-FFF2-40B4-BE49-F238E27FC236}">
                  <a16:creationId xmlns:a16="http://schemas.microsoft.com/office/drawing/2014/main" id="{622EF594-8535-4AA2-A305-D1B340464482}"/>
                </a:ext>
              </a:extLst>
            </p:cNvPr>
            <p:cNvGrpSpPr>
              <a:grpSpLocks/>
            </p:cNvGrpSpPr>
            <p:nvPr/>
          </p:nvGrpSpPr>
          <p:grpSpPr bwMode="auto">
            <a:xfrm>
              <a:off x="4176" y="1344"/>
              <a:ext cx="720" cy="233"/>
              <a:chOff x="1296" y="2217"/>
              <a:chExt cx="720" cy="233"/>
            </a:xfrm>
          </p:grpSpPr>
          <p:sp>
            <p:nvSpPr>
              <p:cNvPr id="27689" name="Line 19">
                <a:extLst>
                  <a:ext uri="{FF2B5EF4-FFF2-40B4-BE49-F238E27FC236}">
                    <a16:creationId xmlns:a16="http://schemas.microsoft.com/office/drawing/2014/main" id="{B48EBF60-194D-44BB-AA45-9033CE8695BE}"/>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90" name="Text Box 20">
                <a:extLst>
                  <a:ext uri="{FF2B5EF4-FFF2-40B4-BE49-F238E27FC236}">
                    <a16:creationId xmlns:a16="http://schemas.microsoft.com/office/drawing/2014/main" id="{13A882F1-41EA-4D3E-8564-9B89248A20E0}"/>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87" name="Freeform 44">
              <a:extLst>
                <a:ext uri="{FF2B5EF4-FFF2-40B4-BE49-F238E27FC236}">
                  <a16:creationId xmlns:a16="http://schemas.microsoft.com/office/drawing/2014/main" id="{74D78619-7255-4D30-83BB-721214C1585C}"/>
                </a:ext>
              </a:extLst>
            </p:cNvPr>
            <p:cNvSpPr>
              <a:spLocks/>
            </p:cNvSpPr>
            <p:nvPr/>
          </p:nvSpPr>
          <p:spPr bwMode="auto">
            <a:xfrm>
              <a:off x="3024" y="1344"/>
              <a:ext cx="116" cy="233"/>
            </a:xfrm>
            <a:custGeom>
              <a:avLst/>
              <a:gdLst>
                <a:gd name="T0" fmla="*/ 0 w 720"/>
                <a:gd name="T1" fmla="*/ 240 h 240"/>
                <a:gd name="T2" fmla="*/ 384 w 720"/>
                <a:gd name="T3" fmla="*/ 0 h 240"/>
                <a:gd name="T4" fmla="*/ 720 w 720"/>
                <a:gd name="T5" fmla="*/ 24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240"/>
                  </a:moveTo>
                  <a:cubicBezTo>
                    <a:pt x="132" y="120"/>
                    <a:pt x="264" y="0"/>
                    <a:pt x="384" y="0"/>
                  </a:cubicBezTo>
                  <a:cubicBezTo>
                    <a:pt x="504" y="0"/>
                    <a:pt x="612" y="120"/>
                    <a:pt x="72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88" name="Freeform 45">
              <a:extLst>
                <a:ext uri="{FF2B5EF4-FFF2-40B4-BE49-F238E27FC236}">
                  <a16:creationId xmlns:a16="http://schemas.microsoft.com/office/drawing/2014/main" id="{20E47E40-5539-48EA-9E8F-A23E82957460}"/>
                </a:ext>
              </a:extLst>
            </p:cNvPr>
            <p:cNvSpPr>
              <a:spLocks/>
            </p:cNvSpPr>
            <p:nvPr/>
          </p:nvSpPr>
          <p:spPr bwMode="auto">
            <a:xfrm>
              <a:off x="3024" y="1584"/>
              <a:ext cx="1440" cy="233"/>
            </a:xfrm>
            <a:custGeom>
              <a:avLst/>
              <a:gdLst>
                <a:gd name="T0" fmla="*/ 0 w 1440"/>
                <a:gd name="T1" fmla="*/ 48 h 200"/>
                <a:gd name="T2" fmla="*/ 768 w 1440"/>
                <a:gd name="T3" fmla="*/ 192 h 200"/>
                <a:gd name="T4" fmla="*/ 1440 w 1440"/>
                <a:gd name="T5" fmla="*/ 0 h 200"/>
                <a:gd name="T6" fmla="*/ 0 60000 65536"/>
                <a:gd name="T7" fmla="*/ 0 60000 65536"/>
                <a:gd name="T8" fmla="*/ 0 60000 65536"/>
                <a:gd name="T9" fmla="*/ 0 w 1440"/>
                <a:gd name="T10" fmla="*/ 0 h 200"/>
                <a:gd name="T11" fmla="*/ 1440 w 1440"/>
                <a:gd name="T12" fmla="*/ 200 h 200"/>
              </a:gdLst>
              <a:ahLst/>
              <a:cxnLst>
                <a:cxn ang="T6">
                  <a:pos x="T0" y="T1"/>
                </a:cxn>
                <a:cxn ang="T7">
                  <a:pos x="T2" y="T3"/>
                </a:cxn>
                <a:cxn ang="T8">
                  <a:pos x="T4" y="T5"/>
                </a:cxn>
              </a:cxnLst>
              <a:rect l="T9" t="T10" r="T11" b="T12"/>
              <a:pathLst>
                <a:path w="1440" h="200">
                  <a:moveTo>
                    <a:pt x="0" y="48"/>
                  </a:moveTo>
                  <a:cubicBezTo>
                    <a:pt x="264" y="124"/>
                    <a:pt x="528" y="200"/>
                    <a:pt x="768" y="192"/>
                  </a:cubicBezTo>
                  <a:cubicBezTo>
                    <a:pt x="1008" y="184"/>
                    <a:pt x="1224" y="92"/>
                    <a:pt x="144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s-MX"/>
            </a:p>
          </p:txBody>
        </p:sp>
      </p:grpSp>
      <p:grpSp>
        <p:nvGrpSpPr>
          <p:cNvPr id="10" name="Group 52">
            <a:extLst>
              <a:ext uri="{FF2B5EF4-FFF2-40B4-BE49-F238E27FC236}">
                <a16:creationId xmlns:a16="http://schemas.microsoft.com/office/drawing/2014/main" id="{3B6C25A1-26CF-4A68-A556-8436D4798E55}"/>
              </a:ext>
            </a:extLst>
          </p:cNvPr>
          <p:cNvGrpSpPr>
            <a:grpSpLocks/>
          </p:cNvGrpSpPr>
          <p:nvPr/>
        </p:nvGrpSpPr>
        <p:grpSpPr bwMode="auto">
          <a:xfrm>
            <a:off x="5486400" y="2865440"/>
            <a:ext cx="3733800" cy="903288"/>
            <a:chOff x="2496" y="2016"/>
            <a:chExt cx="2352" cy="569"/>
          </a:xfrm>
        </p:grpSpPr>
        <p:grpSp>
          <p:nvGrpSpPr>
            <p:cNvPr id="27673" name="Group 21">
              <a:extLst>
                <a:ext uri="{FF2B5EF4-FFF2-40B4-BE49-F238E27FC236}">
                  <a16:creationId xmlns:a16="http://schemas.microsoft.com/office/drawing/2014/main" id="{DED03102-41D4-43D4-A31C-E3BD065D9A88}"/>
                </a:ext>
              </a:extLst>
            </p:cNvPr>
            <p:cNvGrpSpPr>
              <a:grpSpLocks/>
            </p:cNvGrpSpPr>
            <p:nvPr/>
          </p:nvGrpSpPr>
          <p:grpSpPr bwMode="auto">
            <a:xfrm>
              <a:off x="2496" y="2092"/>
              <a:ext cx="720" cy="250"/>
              <a:chOff x="240" y="2006"/>
              <a:chExt cx="720" cy="250"/>
            </a:xfrm>
          </p:grpSpPr>
          <p:sp>
            <p:nvSpPr>
              <p:cNvPr id="27682" name="Line 22">
                <a:extLst>
                  <a:ext uri="{FF2B5EF4-FFF2-40B4-BE49-F238E27FC236}">
                    <a16:creationId xmlns:a16="http://schemas.microsoft.com/office/drawing/2014/main" id="{4575E613-784F-46C3-81EB-B16BE372EE06}"/>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83" name="Text Box 23">
                <a:extLst>
                  <a:ext uri="{FF2B5EF4-FFF2-40B4-BE49-F238E27FC236}">
                    <a16:creationId xmlns:a16="http://schemas.microsoft.com/office/drawing/2014/main" id="{D8588072-A1C5-448E-BDE0-1C930E780236}"/>
                  </a:ext>
                </a:extLst>
              </p:cNvPr>
              <p:cNvSpPr txBox="1">
                <a:spLocks noChangeArrowheads="1"/>
              </p:cNvSpPr>
              <p:nvPr/>
            </p:nvSpPr>
            <p:spPr bwMode="auto">
              <a:xfrm>
                <a:off x="555" y="2006"/>
                <a:ext cx="1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74" name="Group 24">
              <a:extLst>
                <a:ext uri="{FF2B5EF4-FFF2-40B4-BE49-F238E27FC236}">
                  <a16:creationId xmlns:a16="http://schemas.microsoft.com/office/drawing/2014/main" id="{F962D7E1-9417-4E04-A36B-C3BCD7AD52B3}"/>
                </a:ext>
              </a:extLst>
            </p:cNvPr>
            <p:cNvGrpSpPr>
              <a:grpSpLocks/>
            </p:cNvGrpSpPr>
            <p:nvPr/>
          </p:nvGrpSpPr>
          <p:grpSpPr bwMode="auto">
            <a:xfrm>
              <a:off x="4128" y="2102"/>
              <a:ext cx="720" cy="240"/>
              <a:chOff x="1296" y="1728"/>
              <a:chExt cx="720" cy="240"/>
            </a:xfrm>
          </p:grpSpPr>
          <p:sp>
            <p:nvSpPr>
              <p:cNvPr id="27680" name="Line 25">
                <a:extLst>
                  <a:ext uri="{FF2B5EF4-FFF2-40B4-BE49-F238E27FC236}">
                    <a16:creationId xmlns:a16="http://schemas.microsoft.com/office/drawing/2014/main" id="{F1983DD5-C19D-4CD1-9C89-04C8F8648432}"/>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81" name="Text Box 26">
                <a:extLst>
                  <a:ext uri="{FF2B5EF4-FFF2-40B4-BE49-F238E27FC236}">
                    <a16:creationId xmlns:a16="http://schemas.microsoft.com/office/drawing/2014/main" id="{F9311EE8-3E25-4995-9D80-85021ADC1F74}"/>
                  </a:ext>
                </a:extLst>
              </p:cNvPr>
              <p:cNvSpPr txBox="1">
                <a:spLocks noChangeArrowheads="1"/>
              </p:cNvSpPr>
              <p:nvPr/>
            </p:nvSpPr>
            <p:spPr bwMode="auto">
              <a:xfrm>
                <a:off x="1563" y="172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grpSp>
          <p:nvGrpSpPr>
            <p:cNvPr id="27675" name="Group 27">
              <a:extLst>
                <a:ext uri="{FF2B5EF4-FFF2-40B4-BE49-F238E27FC236}">
                  <a16:creationId xmlns:a16="http://schemas.microsoft.com/office/drawing/2014/main" id="{F93F897F-B572-43DF-9981-5427518C98EA}"/>
                </a:ext>
              </a:extLst>
            </p:cNvPr>
            <p:cNvGrpSpPr>
              <a:grpSpLocks/>
            </p:cNvGrpSpPr>
            <p:nvPr/>
          </p:nvGrpSpPr>
          <p:grpSpPr bwMode="auto">
            <a:xfrm>
              <a:off x="3360" y="2102"/>
              <a:ext cx="720" cy="233"/>
              <a:chOff x="1296" y="2217"/>
              <a:chExt cx="720" cy="233"/>
            </a:xfrm>
          </p:grpSpPr>
          <p:sp>
            <p:nvSpPr>
              <p:cNvPr id="27678" name="Line 28">
                <a:extLst>
                  <a:ext uri="{FF2B5EF4-FFF2-40B4-BE49-F238E27FC236}">
                    <a16:creationId xmlns:a16="http://schemas.microsoft.com/office/drawing/2014/main" id="{A4E55428-2DBC-4078-B400-DCCA5FBCDEFB}"/>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9" name="Text Box 29">
                <a:extLst>
                  <a:ext uri="{FF2B5EF4-FFF2-40B4-BE49-F238E27FC236}">
                    <a16:creationId xmlns:a16="http://schemas.microsoft.com/office/drawing/2014/main" id="{056D87FC-9821-47BD-9407-88E0C223AC25}"/>
                  </a:ext>
                </a:extLst>
              </p:cNvPr>
              <p:cNvSpPr txBox="1">
                <a:spLocks noChangeArrowheads="1"/>
              </p:cNvSpPr>
              <p:nvPr/>
            </p:nvSpPr>
            <p:spPr bwMode="auto">
              <a:xfrm>
                <a:off x="1514" y="2217"/>
                <a:ext cx="2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sp>
          <p:nvSpPr>
            <p:cNvPr id="27676" name="Freeform 46">
              <a:extLst>
                <a:ext uri="{FF2B5EF4-FFF2-40B4-BE49-F238E27FC236}">
                  <a16:creationId xmlns:a16="http://schemas.microsoft.com/office/drawing/2014/main" id="{20D1BE4B-6F7A-45F5-9D87-918134F4BB56}"/>
                </a:ext>
              </a:extLst>
            </p:cNvPr>
            <p:cNvSpPr>
              <a:spLocks/>
            </p:cNvSpPr>
            <p:nvPr/>
          </p:nvSpPr>
          <p:spPr bwMode="auto">
            <a:xfrm>
              <a:off x="2880" y="2352"/>
              <a:ext cx="116" cy="233"/>
            </a:xfrm>
            <a:custGeom>
              <a:avLst/>
              <a:gdLst>
                <a:gd name="T0" fmla="*/ 0 w 864"/>
                <a:gd name="T1" fmla="*/ 0 h 192"/>
                <a:gd name="T2" fmla="*/ 432 w 864"/>
                <a:gd name="T3" fmla="*/ 192 h 192"/>
                <a:gd name="T4" fmla="*/ 864 w 864"/>
                <a:gd name="T5" fmla="*/ 0 h 192"/>
                <a:gd name="T6" fmla="*/ 0 60000 65536"/>
                <a:gd name="T7" fmla="*/ 0 60000 65536"/>
                <a:gd name="T8" fmla="*/ 0 60000 65536"/>
                <a:gd name="T9" fmla="*/ 0 w 864"/>
                <a:gd name="T10" fmla="*/ 0 h 192"/>
                <a:gd name="T11" fmla="*/ 864 w 864"/>
                <a:gd name="T12" fmla="*/ 192 h 192"/>
              </a:gdLst>
              <a:ahLst/>
              <a:cxnLst>
                <a:cxn ang="T6">
                  <a:pos x="T0" y="T1"/>
                </a:cxn>
                <a:cxn ang="T7">
                  <a:pos x="T2" y="T3"/>
                </a:cxn>
                <a:cxn ang="T8">
                  <a:pos x="T4" y="T5"/>
                </a:cxn>
              </a:cxnLst>
              <a:rect l="T9" t="T10" r="T11" b="T12"/>
              <a:pathLst>
                <a:path w="864" h="192">
                  <a:moveTo>
                    <a:pt x="0" y="0"/>
                  </a:moveTo>
                  <a:cubicBezTo>
                    <a:pt x="144" y="96"/>
                    <a:pt x="288" y="192"/>
                    <a:pt x="432" y="192"/>
                  </a:cubicBezTo>
                  <a:cubicBezTo>
                    <a:pt x="576" y="192"/>
                    <a:pt x="720" y="96"/>
                    <a:pt x="86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77" name="Freeform 47">
              <a:extLst>
                <a:ext uri="{FF2B5EF4-FFF2-40B4-BE49-F238E27FC236}">
                  <a16:creationId xmlns:a16="http://schemas.microsoft.com/office/drawing/2014/main" id="{7B9F9886-6026-4F78-8952-51A3AA1D0BEC}"/>
                </a:ext>
              </a:extLst>
            </p:cNvPr>
            <p:cNvSpPr>
              <a:spLocks/>
            </p:cNvSpPr>
            <p:nvPr/>
          </p:nvSpPr>
          <p:spPr bwMode="auto">
            <a:xfrm>
              <a:off x="2880" y="2016"/>
              <a:ext cx="116" cy="233"/>
            </a:xfrm>
            <a:custGeom>
              <a:avLst/>
              <a:gdLst>
                <a:gd name="T0" fmla="*/ 0 w 1536"/>
                <a:gd name="T1" fmla="*/ 336 h 336"/>
                <a:gd name="T2" fmla="*/ 768 w 1536"/>
                <a:gd name="T3" fmla="*/ 0 h 336"/>
                <a:gd name="T4" fmla="*/ 1536 w 1536"/>
                <a:gd name="T5" fmla="*/ 336 h 336"/>
                <a:gd name="T6" fmla="*/ 0 60000 65536"/>
                <a:gd name="T7" fmla="*/ 0 60000 65536"/>
                <a:gd name="T8" fmla="*/ 0 60000 65536"/>
                <a:gd name="T9" fmla="*/ 0 w 1536"/>
                <a:gd name="T10" fmla="*/ 0 h 336"/>
                <a:gd name="T11" fmla="*/ 1536 w 1536"/>
                <a:gd name="T12" fmla="*/ 336 h 336"/>
              </a:gdLst>
              <a:ahLst/>
              <a:cxnLst>
                <a:cxn ang="T6">
                  <a:pos x="T0" y="T1"/>
                </a:cxn>
                <a:cxn ang="T7">
                  <a:pos x="T2" y="T3"/>
                </a:cxn>
                <a:cxn ang="T8">
                  <a:pos x="T4" y="T5"/>
                </a:cxn>
              </a:cxnLst>
              <a:rect l="T9" t="T10" r="T11" b="T12"/>
              <a:pathLst>
                <a:path w="1536" h="336">
                  <a:moveTo>
                    <a:pt x="0" y="336"/>
                  </a:moveTo>
                  <a:cubicBezTo>
                    <a:pt x="256" y="168"/>
                    <a:pt x="512" y="0"/>
                    <a:pt x="768" y="0"/>
                  </a:cubicBezTo>
                  <a:cubicBezTo>
                    <a:pt x="1024" y="0"/>
                    <a:pt x="1280" y="168"/>
                    <a:pt x="1536"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grpSp>
        <p:nvGrpSpPr>
          <p:cNvPr id="14" name="Group 53">
            <a:extLst>
              <a:ext uri="{FF2B5EF4-FFF2-40B4-BE49-F238E27FC236}">
                <a16:creationId xmlns:a16="http://schemas.microsoft.com/office/drawing/2014/main" id="{26DE61BF-5721-46B9-9540-EFF4F9120B8A}"/>
              </a:ext>
            </a:extLst>
          </p:cNvPr>
          <p:cNvGrpSpPr>
            <a:grpSpLocks/>
          </p:cNvGrpSpPr>
          <p:nvPr/>
        </p:nvGrpSpPr>
        <p:grpSpPr bwMode="auto">
          <a:xfrm>
            <a:off x="5249864" y="3962403"/>
            <a:ext cx="4960937" cy="827088"/>
            <a:chOff x="1776" y="3024"/>
            <a:chExt cx="3600" cy="521"/>
          </a:xfrm>
        </p:grpSpPr>
        <p:grpSp>
          <p:nvGrpSpPr>
            <p:cNvPr id="27659" name="Group 30">
              <a:extLst>
                <a:ext uri="{FF2B5EF4-FFF2-40B4-BE49-F238E27FC236}">
                  <a16:creationId xmlns:a16="http://schemas.microsoft.com/office/drawing/2014/main" id="{76CD6F66-9755-4336-9BC4-D5E09D84CB11}"/>
                </a:ext>
              </a:extLst>
            </p:cNvPr>
            <p:cNvGrpSpPr>
              <a:grpSpLocks/>
            </p:cNvGrpSpPr>
            <p:nvPr/>
          </p:nvGrpSpPr>
          <p:grpSpPr bwMode="auto">
            <a:xfrm>
              <a:off x="1776" y="3052"/>
              <a:ext cx="720" cy="250"/>
              <a:chOff x="240" y="2006"/>
              <a:chExt cx="720" cy="250"/>
            </a:xfrm>
          </p:grpSpPr>
          <p:sp>
            <p:nvSpPr>
              <p:cNvPr id="27671" name="Line 31">
                <a:extLst>
                  <a:ext uri="{FF2B5EF4-FFF2-40B4-BE49-F238E27FC236}">
                    <a16:creationId xmlns:a16="http://schemas.microsoft.com/office/drawing/2014/main" id="{E207379F-C801-4777-A86E-11A18BBB5252}"/>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2" name="Text Box 32">
                <a:extLst>
                  <a:ext uri="{FF2B5EF4-FFF2-40B4-BE49-F238E27FC236}">
                    <a16:creationId xmlns:a16="http://schemas.microsoft.com/office/drawing/2014/main" id="{3671BC93-C435-47C4-AC09-52CFAE876D82}"/>
                  </a:ext>
                </a:extLst>
              </p:cNvPr>
              <p:cNvSpPr txBox="1">
                <a:spLocks noChangeArrowheads="1"/>
              </p:cNvSpPr>
              <p:nvPr/>
            </p:nvSpPr>
            <p:spPr bwMode="auto">
              <a:xfrm>
                <a:off x="555" y="2006"/>
                <a:ext cx="1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60" name="Group 33">
              <a:extLst>
                <a:ext uri="{FF2B5EF4-FFF2-40B4-BE49-F238E27FC236}">
                  <a16:creationId xmlns:a16="http://schemas.microsoft.com/office/drawing/2014/main" id="{7C8DFBFF-4B80-4E87-977A-3F382C450A91}"/>
                </a:ext>
              </a:extLst>
            </p:cNvPr>
            <p:cNvGrpSpPr>
              <a:grpSpLocks/>
            </p:cNvGrpSpPr>
            <p:nvPr/>
          </p:nvGrpSpPr>
          <p:grpSpPr bwMode="auto">
            <a:xfrm>
              <a:off x="2640" y="3072"/>
              <a:ext cx="720" cy="233"/>
              <a:chOff x="1296" y="2217"/>
              <a:chExt cx="720" cy="233"/>
            </a:xfrm>
          </p:grpSpPr>
          <p:sp>
            <p:nvSpPr>
              <p:cNvPr id="27669" name="Line 34">
                <a:extLst>
                  <a:ext uri="{FF2B5EF4-FFF2-40B4-BE49-F238E27FC236}">
                    <a16:creationId xmlns:a16="http://schemas.microsoft.com/office/drawing/2014/main" id="{572D43C6-42EF-4587-BFD2-F0E6F328C9A4}"/>
                  </a:ext>
                </a:extLst>
              </p:cNvPr>
              <p:cNvSpPr>
                <a:spLocks noChangeShapeType="1"/>
              </p:cNvSpPr>
              <p:nvPr/>
            </p:nvSpPr>
            <p:spPr bwMode="auto">
              <a:xfrm>
                <a:off x="1296" y="244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70" name="Text Box 35">
                <a:extLst>
                  <a:ext uri="{FF2B5EF4-FFF2-40B4-BE49-F238E27FC236}">
                    <a16:creationId xmlns:a16="http://schemas.microsoft.com/office/drawing/2014/main" id="{CF3437AE-FAC9-4CB5-ADC1-ADEE4DF70B9E}"/>
                  </a:ext>
                </a:extLst>
              </p:cNvPr>
              <p:cNvSpPr txBox="1">
                <a:spLocks noChangeArrowheads="1"/>
              </p:cNvSpPr>
              <p:nvPr/>
            </p:nvSpPr>
            <p:spPr bwMode="auto">
              <a:xfrm>
                <a:off x="1514" y="2217"/>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III</a:t>
                </a:r>
              </a:p>
            </p:txBody>
          </p:sp>
        </p:grpSp>
        <p:grpSp>
          <p:nvGrpSpPr>
            <p:cNvPr id="27661" name="Group 36">
              <a:extLst>
                <a:ext uri="{FF2B5EF4-FFF2-40B4-BE49-F238E27FC236}">
                  <a16:creationId xmlns:a16="http://schemas.microsoft.com/office/drawing/2014/main" id="{529A7F28-DE2F-4B80-8738-E15A0FE46F05}"/>
                </a:ext>
              </a:extLst>
            </p:cNvPr>
            <p:cNvGrpSpPr>
              <a:grpSpLocks/>
            </p:cNvGrpSpPr>
            <p:nvPr/>
          </p:nvGrpSpPr>
          <p:grpSpPr bwMode="auto">
            <a:xfrm>
              <a:off x="3840" y="3062"/>
              <a:ext cx="720" cy="250"/>
              <a:chOff x="240" y="2006"/>
              <a:chExt cx="720" cy="250"/>
            </a:xfrm>
          </p:grpSpPr>
          <p:sp>
            <p:nvSpPr>
              <p:cNvPr id="27667" name="Line 37">
                <a:extLst>
                  <a:ext uri="{FF2B5EF4-FFF2-40B4-BE49-F238E27FC236}">
                    <a16:creationId xmlns:a16="http://schemas.microsoft.com/office/drawing/2014/main" id="{8126AFD0-8756-4C43-857E-B8B52752C105}"/>
                  </a:ext>
                </a:extLst>
              </p:cNvPr>
              <p:cNvSpPr>
                <a:spLocks noChangeShapeType="1"/>
              </p:cNvSpPr>
              <p:nvPr/>
            </p:nvSpPr>
            <p:spPr bwMode="auto">
              <a:xfrm>
                <a:off x="240" y="2256"/>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68" name="Text Box 38">
                <a:extLst>
                  <a:ext uri="{FF2B5EF4-FFF2-40B4-BE49-F238E27FC236}">
                    <a16:creationId xmlns:a16="http://schemas.microsoft.com/office/drawing/2014/main" id="{82E016F8-0BC7-48F7-A839-7BF9EA5C5044}"/>
                  </a:ext>
                </a:extLst>
              </p:cNvPr>
              <p:cNvSpPr txBox="1">
                <a:spLocks noChangeArrowheads="1"/>
              </p:cNvSpPr>
              <p:nvPr/>
            </p:nvSpPr>
            <p:spPr bwMode="auto">
              <a:xfrm>
                <a:off x="538" y="2006"/>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a:t>
                </a:r>
              </a:p>
            </p:txBody>
          </p:sp>
        </p:grpSp>
        <p:grpSp>
          <p:nvGrpSpPr>
            <p:cNvPr id="27662" name="Group 39">
              <a:extLst>
                <a:ext uri="{FF2B5EF4-FFF2-40B4-BE49-F238E27FC236}">
                  <a16:creationId xmlns:a16="http://schemas.microsoft.com/office/drawing/2014/main" id="{9B0DF005-FC2B-45FD-B6F9-E7752D30D61B}"/>
                </a:ext>
              </a:extLst>
            </p:cNvPr>
            <p:cNvGrpSpPr>
              <a:grpSpLocks/>
            </p:cNvGrpSpPr>
            <p:nvPr/>
          </p:nvGrpSpPr>
          <p:grpSpPr bwMode="auto">
            <a:xfrm>
              <a:off x="4656" y="3072"/>
              <a:ext cx="720" cy="240"/>
              <a:chOff x="1296" y="1728"/>
              <a:chExt cx="720" cy="240"/>
            </a:xfrm>
          </p:grpSpPr>
          <p:sp>
            <p:nvSpPr>
              <p:cNvPr id="27665" name="Line 40">
                <a:extLst>
                  <a:ext uri="{FF2B5EF4-FFF2-40B4-BE49-F238E27FC236}">
                    <a16:creationId xmlns:a16="http://schemas.microsoft.com/office/drawing/2014/main" id="{95146CE5-36D1-4D9B-A40B-0CE85A3A81B5}"/>
                  </a:ext>
                </a:extLst>
              </p:cNvPr>
              <p:cNvSpPr>
                <a:spLocks noChangeShapeType="1"/>
              </p:cNvSpPr>
              <p:nvPr/>
            </p:nvSpPr>
            <p:spPr bwMode="auto">
              <a:xfrm>
                <a:off x="1296" y="196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s-MX"/>
              </a:p>
            </p:txBody>
          </p:sp>
          <p:sp>
            <p:nvSpPr>
              <p:cNvPr id="27666" name="Text Box 41">
                <a:extLst>
                  <a:ext uri="{FF2B5EF4-FFF2-40B4-BE49-F238E27FC236}">
                    <a16:creationId xmlns:a16="http://schemas.microsoft.com/office/drawing/2014/main" id="{B4168660-3BC7-4952-B30A-CEF107CE1327}"/>
                  </a:ext>
                </a:extLst>
              </p:cNvPr>
              <p:cNvSpPr txBox="1">
                <a:spLocks noChangeArrowheads="1"/>
              </p:cNvSpPr>
              <p:nvPr/>
            </p:nvSpPr>
            <p:spPr bwMode="auto">
              <a:xfrm>
                <a:off x="1563" y="1728"/>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s-CL" sz="1800"/>
                  <a:t>II</a:t>
                </a:r>
              </a:p>
            </p:txBody>
          </p:sp>
        </p:grpSp>
        <p:sp>
          <p:nvSpPr>
            <p:cNvPr id="27663" name="Freeform 48">
              <a:extLst>
                <a:ext uri="{FF2B5EF4-FFF2-40B4-BE49-F238E27FC236}">
                  <a16:creationId xmlns:a16="http://schemas.microsoft.com/office/drawing/2014/main" id="{C65D29EF-3C0C-4260-B370-2036F248AE0A}"/>
                </a:ext>
              </a:extLst>
            </p:cNvPr>
            <p:cNvSpPr>
              <a:spLocks/>
            </p:cNvSpPr>
            <p:nvPr/>
          </p:nvSpPr>
          <p:spPr bwMode="auto">
            <a:xfrm>
              <a:off x="2160" y="3312"/>
              <a:ext cx="134" cy="233"/>
            </a:xfrm>
            <a:custGeom>
              <a:avLst/>
              <a:gdLst>
                <a:gd name="T0" fmla="*/ 0 w 720"/>
                <a:gd name="T1" fmla="*/ 0 h 240"/>
                <a:gd name="T2" fmla="*/ 336 w 720"/>
                <a:gd name="T3" fmla="*/ 240 h 240"/>
                <a:gd name="T4" fmla="*/ 720 w 720"/>
                <a:gd name="T5" fmla="*/ 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0"/>
                  </a:moveTo>
                  <a:cubicBezTo>
                    <a:pt x="108" y="120"/>
                    <a:pt x="216" y="240"/>
                    <a:pt x="336" y="240"/>
                  </a:cubicBezTo>
                  <a:cubicBezTo>
                    <a:pt x="456" y="240"/>
                    <a:pt x="588" y="120"/>
                    <a:pt x="72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sp>
          <p:nvSpPr>
            <p:cNvPr id="27664" name="Freeform 49">
              <a:extLst>
                <a:ext uri="{FF2B5EF4-FFF2-40B4-BE49-F238E27FC236}">
                  <a16:creationId xmlns:a16="http://schemas.microsoft.com/office/drawing/2014/main" id="{3FD3F6A5-C56A-4E42-A8FB-EF97B9635ACC}"/>
                </a:ext>
              </a:extLst>
            </p:cNvPr>
            <p:cNvSpPr>
              <a:spLocks/>
            </p:cNvSpPr>
            <p:nvPr/>
          </p:nvSpPr>
          <p:spPr bwMode="auto">
            <a:xfrm>
              <a:off x="4128" y="3024"/>
              <a:ext cx="134" cy="233"/>
            </a:xfrm>
            <a:custGeom>
              <a:avLst/>
              <a:gdLst>
                <a:gd name="T0" fmla="*/ 0 w 960"/>
                <a:gd name="T1" fmla="*/ 288 h 288"/>
                <a:gd name="T2" fmla="*/ 480 w 960"/>
                <a:gd name="T3" fmla="*/ 0 h 288"/>
                <a:gd name="T4" fmla="*/ 960 w 960"/>
                <a:gd name="T5" fmla="*/ 288 h 288"/>
                <a:gd name="T6" fmla="*/ 0 60000 65536"/>
                <a:gd name="T7" fmla="*/ 0 60000 65536"/>
                <a:gd name="T8" fmla="*/ 0 60000 65536"/>
                <a:gd name="T9" fmla="*/ 0 w 960"/>
                <a:gd name="T10" fmla="*/ 0 h 288"/>
                <a:gd name="T11" fmla="*/ 960 w 960"/>
                <a:gd name="T12" fmla="*/ 288 h 288"/>
              </a:gdLst>
              <a:ahLst/>
              <a:cxnLst>
                <a:cxn ang="T6">
                  <a:pos x="T0" y="T1"/>
                </a:cxn>
                <a:cxn ang="T7">
                  <a:pos x="T2" y="T3"/>
                </a:cxn>
                <a:cxn ang="T8">
                  <a:pos x="T4" y="T5"/>
                </a:cxn>
              </a:cxnLst>
              <a:rect l="T9" t="T10" r="T11" b="T12"/>
              <a:pathLst>
                <a:path w="960" h="288">
                  <a:moveTo>
                    <a:pt x="0" y="288"/>
                  </a:moveTo>
                  <a:cubicBezTo>
                    <a:pt x="160" y="144"/>
                    <a:pt x="320" y="0"/>
                    <a:pt x="480" y="0"/>
                  </a:cubicBezTo>
                  <a:cubicBezTo>
                    <a:pt x="640" y="0"/>
                    <a:pt x="800" y="144"/>
                    <a:pt x="960" y="2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s-MX"/>
            </a:p>
          </p:txBody>
        </p:sp>
      </p:grpSp>
      <p:sp>
        <p:nvSpPr>
          <p:cNvPr id="27655" name="TextBox 53">
            <a:extLst>
              <a:ext uri="{FF2B5EF4-FFF2-40B4-BE49-F238E27FC236}">
                <a16:creationId xmlns:a16="http://schemas.microsoft.com/office/drawing/2014/main" id="{90C179BB-5F30-4980-BA60-04055C748C1C}"/>
              </a:ext>
            </a:extLst>
          </p:cNvPr>
          <p:cNvSpPr txBox="1">
            <a:spLocks noChangeArrowheads="1"/>
          </p:cNvSpPr>
          <p:nvPr/>
        </p:nvSpPr>
        <p:spPr bwMode="auto">
          <a:xfrm>
            <a:off x="8774114" y="2482850"/>
            <a:ext cx="1857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Putative solutions</a:t>
            </a:r>
          </a:p>
        </p:txBody>
      </p:sp>
      <p:sp>
        <p:nvSpPr>
          <p:cNvPr id="27656" name="TextBox 55">
            <a:extLst>
              <a:ext uri="{FF2B5EF4-FFF2-40B4-BE49-F238E27FC236}">
                <a16:creationId xmlns:a16="http://schemas.microsoft.com/office/drawing/2014/main" id="{6CDDA78E-1B7A-439C-9F1D-690BFF6AB23A}"/>
              </a:ext>
            </a:extLst>
          </p:cNvPr>
          <p:cNvSpPr txBox="1">
            <a:spLocks noChangeArrowheads="1"/>
          </p:cNvSpPr>
          <p:nvPr/>
        </p:nvSpPr>
        <p:spPr bwMode="auto">
          <a:xfrm>
            <a:off x="7096126" y="4616450"/>
            <a:ext cx="1438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Final solution</a:t>
            </a:r>
          </a:p>
        </p:txBody>
      </p:sp>
      <p:sp>
        <p:nvSpPr>
          <p:cNvPr id="27657" name="TextBox 56">
            <a:extLst>
              <a:ext uri="{FF2B5EF4-FFF2-40B4-BE49-F238E27FC236}">
                <a16:creationId xmlns:a16="http://schemas.microsoft.com/office/drawing/2014/main" id="{5E1723DC-1975-4134-A6EC-41FC89805435}"/>
              </a:ext>
            </a:extLst>
          </p:cNvPr>
          <p:cNvSpPr txBox="1">
            <a:spLocks noChangeArrowheads="1"/>
          </p:cNvSpPr>
          <p:nvPr/>
        </p:nvSpPr>
        <p:spPr bwMode="auto">
          <a:xfrm>
            <a:off x="2209800" y="3822700"/>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s-ES_tradnl" altLang="es-CL" sz="1800"/>
              <a:t>Ambiguous scaffold</a:t>
            </a:r>
          </a:p>
        </p:txBody>
      </p:sp>
      <p:sp>
        <p:nvSpPr>
          <p:cNvPr id="27658" name="Right Brace 57">
            <a:extLst>
              <a:ext uri="{FF2B5EF4-FFF2-40B4-BE49-F238E27FC236}">
                <a16:creationId xmlns:a16="http://schemas.microsoft.com/office/drawing/2014/main" id="{670F54F0-BABA-4892-AAD5-88D0BDCB3158}"/>
              </a:ext>
            </a:extLst>
          </p:cNvPr>
          <p:cNvSpPr>
            <a:spLocks/>
          </p:cNvSpPr>
          <p:nvPr/>
        </p:nvSpPr>
        <p:spPr bwMode="auto">
          <a:xfrm>
            <a:off x="8621713" y="2341564"/>
            <a:ext cx="304800" cy="822325"/>
          </a:xfrm>
          <a:prstGeom prst="rightBrace">
            <a:avLst>
              <a:gd name="adj1" fmla="val 8331"/>
              <a:gd name="adj2" fmla="val 50000"/>
            </a:avLst>
          </a:prstGeom>
          <a:noFill/>
          <a:ln w="25400">
            <a:solidFill>
              <a:schemeClr val="accent1"/>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s-CL" altLang="es-CL"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3C6DF54-80CB-4762-9B9C-74EED94E43D7}"/>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1996</a:t>
            </a:r>
          </a:p>
        </p:txBody>
      </p:sp>
      <p:sp>
        <p:nvSpPr>
          <p:cNvPr id="3" name="Rectángulo 2">
            <a:extLst>
              <a:ext uri="{FF2B5EF4-FFF2-40B4-BE49-F238E27FC236}">
                <a16:creationId xmlns:a16="http://schemas.microsoft.com/office/drawing/2014/main" id="{CC0EAA55-4CD6-4B59-8AC2-390CCFB22D3E}"/>
              </a:ext>
            </a:extLst>
          </p:cNvPr>
          <p:cNvSpPr/>
          <p:nvPr/>
        </p:nvSpPr>
        <p:spPr>
          <a:xfrm>
            <a:off x="2987547" y="5919235"/>
            <a:ext cx="6284093" cy="646331"/>
          </a:xfrm>
          <a:prstGeom prst="rect">
            <a:avLst/>
          </a:prstGeom>
          <a:noFill/>
        </p:spPr>
        <p:txBody>
          <a:bodyPr wrap="none" lIns="91440" tIns="45720" rIns="91440" bIns="45720">
            <a:spAutoFit/>
          </a:bodyPr>
          <a:lstStyle/>
          <a:p>
            <a:pPr algn="ctr"/>
            <a:r>
              <a:rPr lang="es-E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Saccharomyces cerevisiae</a:t>
            </a:r>
          </a:p>
        </p:txBody>
      </p:sp>
      <p:pic>
        <p:nvPicPr>
          <p:cNvPr id="5" name="Imagen 4" descr="Imagen que contiene tabla, taza, plato, alimentos&#10;&#10;Descripción generada automáticamente">
            <a:extLst>
              <a:ext uri="{FF2B5EF4-FFF2-40B4-BE49-F238E27FC236}">
                <a16:creationId xmlns:a16="http://schemas.microsoft.com/office/drawing/2014/main" id="{0A8CC74E-0D43-42BC-B897-F14ADCAA7485}"/>
              </a:ext>
            </a:extLst>
          </p:cNvPr>
          <p:cNvPicPr>
            <a:picLocks noChangeAspect="1"/>
          </p:cNvPicPr>
          <p:nvPr/>
        </p:nvPicPr>
        <p:blipFill>
          <a:blip r:embed="rId3"/>
          <a:stretch>
            <a:fillRect/>
          </a:stretch>
        </p:blipFill>
        <p:spPr>
          <a:xfrm>
            <a:off x="3692611" y="1031620"/>
            <a:ext cx="4806777" cy="4794760"/>
          </a:xfrm>
          <a:prstGeom prst="rect">
            <a:avLst/>
          </a:prstGeom>
        </p:spPr>
      </p:pic>
    </p:spTree>
    <p:extLst>
      <p:ext uri="{BB962C8B-B14F-4D97-AF65-F5344CB8AC3E}">
        <p14:creationId xmlns:p14="http://schemas.microsoft.com/office/powerpoint/2010/main" val="20190221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0AAA361-E0A8-4012-8FCA-229FC7130708}"/>
              </a:ext>
            </a:extLst>
          </p:cNvPr>
          <p:cNvSpPr/>
          <p:nvPr/>
        </p:nvSpPr>
        <p:spPr>
          <a:xfrm rot="2485147">
            <a:off x="8175963" y="243261"/>
            <a:ext cx="1736374" cy="923330"/>
          </a:xfrm>
          <a:prstGeom prst="rect">
            <a:avLst/>
          </a:prstGeom>
          <a:noFill/>
        </p:spPr>
        <p:txBody>
          <a:bodyPr wrap="none" lIns="91440" tIns="45720" rIns="91440" bIns="45720">
            <a:spAutoFit/>
          </a:bodyPr>
          <a:lstStyle/>
          <a:p>
            <a:pPr algn="ctr"/>
            <a:r>
              <a:rPr lang="es-ES" sz="5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1998</a:t>
            </a:r>
          </a:p>
        </p:txBody>
      </p:sp>
      <p:sp>
        <p:nvSpPr>
          <p:cNvPr id="3" name="Rectángulo 2">
            <a:extLst>
              <a:ext uri="{FF2B5EF4-FFF2-40B4-BE49-F238E27FC236}">
                <a16:creationId xmlns:a16="http://schemas.microsoft.com/office/drawing/2014/main" id="{6AAF5DFD-E336-4159-B53E-8D56833F7C79}"/>
              </a:ext>
            </a:extLst>
          </p:cNvPr>
          <p:cNvSpPr/>
          <p:nvPr/>
        </p:nvSpPr>
        <p:spPr>
          <a:xfrm>
            <a:off x="3360246" y="5919235"/>
            <a:ext cx="5538696" cy="646331"/>
          </a:xfrm>
          <a:prstGeom prst="rect">
            <a:avLst/>
          </a:prstGeom>
          <a:noFill/>
        </p:spPr>
        <p:txBody>
          <a:bodyPr wrap="none" lIns="91440" tIns="45720" rIns="91440" bIns="45720">
            <a:spAutoFit/>
          </a:bodyPr>
          <a:lstStyle/>
          <a:p>
            <a:pPr algn="ctr"/>
            <a:r>
              <a:rPr lang="es-E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Caenorhabditis elegans</a:t>
            </a:r>
          </a:p>
        </p:txBody>
      </p:sp>
      <p:pic>
        <p:nvPicPr>
          <p:cNvPr id="5" name="Imagen 4" descr="Imagen que contiene animal&#10;&#10;Descripción generada automáticamente">
            <a:extLst>
              <a:ext uri="{FF2B5EF4-FFF2-40B4-BE49-F238E27FC236}">
                <a16:creationId xmlns:a16="http://schemas.microsoft.com/office/drawing/2014/main" id="{F31C4285-14D1-488D-B984-8C283A38B216}"/>
              </a:ext>
            </a:extLst>
          </p:cNvPr>
          <p:cNvPicPr>
            <a:picLocks noChangeAspect="1"/>
          </p:cNvPicPr>
          <p:nvPr/>
        </p:nvPicPr>
        <p:blipFill>
          <a:blip r:embed="rId3"/>
          <a:stretch>
            <a:fillRect/>
          </a:stretch>
        </p:blipFill>
        <p:spPr>
          <a:xfrm>
            <a:off x="2615135" y="1246293"/>
            <a:ext cx="6148469" cy="4365413"/>
          </a:xfrm>
          <a:prstGeom prst="rect">
            <a:avLst/>
          </a:prstGeom>
        </p:spPr>
      </p:pic>
    </p:spTree>
    <p:extLst>
      <p:ext uri="{BB962C8B-B14F-4D97-AF65-F5344CB8AC3E}">
        <p14:creationId xmlns:p14="http://schemas.microsoft.com/office/powerpoint/2010/main" val="22041024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3BDD9-E79E-4CEC-B9D0-49EE746753C1}"/>
              </a:ext>
            </a:extLst>
          </p:cNvPr>
          <p:cNvSpPr txBox="1"/>
          <p:nvPr/>
        </p:nvSpPr>
        <p:spPr>
          <a:xfrm>
            <a:off x="3534872" y="0"/>
            <a:ext cx="2563587" cy="6863417"/>
          </a:xfrm>
          <a:prstGeom prst="rect">
            <a:avLst/>
          </a:prstGeom>
          <a:noFill/>
        </p:spPr>
        <p:txBody>
          <a:bodyPr wrap="none" rtlCol="0">
            <a:spAutoFit/>
          </a:bodyPr>
          <a:lstStyle/>
          <a:p>
            <a:pPr algn="r"/>
            <a:r>
              <a:rPr lang="es-CL" sz="2200">
                <a:latin typeface="Courier New" panose="02070309020205020404" pitchFamily="49" charset="0"/>
                <a:cs typeface="Courier New" panose="02070309020205020404" pitchFamily="49" charset="0"/>
              </a:rPr>
              <a:t>Pares de bases</a:t>
            </a:r>
          </a:p>
          <a:p>
            <a:pPr algn="r"/>
            <a:r>
              <a:rPr lang="es-CL" sz="2200">
                <a:latin typeface="Courier New" panose="02070309020205020404" pitchFamily="49" charset="0"/>
                <a:cs typeface="Courier New" panose="02070309020205020404" pitchFamily="49" charset="0"/>
              </a:rPr>
              <a:t>3.569</a:t>
            </a:r>
          </a:p>
          <a:p>
            <a:pPr algn="r"/>
            <a:r>
              <a:rPr lang="es-MX" sz="2200">
                <a:latin typeface="Courier New" panose="02070309020205020404" pitchFamily="49" charset="0"/>
                <a:cs typeface="Courier New" panose="02070309020205020404" pitchFamily="49" charset="0"/>
              </a:rPr>
              <a:t>5.386</a:t>
            </a:r>
          </a:p>
          <a:p>
            <a:pPr algn="r"/>
            <a:endParaRPr lang="es-MX"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1.800.000</a:t>
            </a:r>
          </a:p>
          <a:p>
            <a:pPr algn="r"/>
            <a:r>
              <a:rPr lang="es-CL" sz="2200">
                <a:latin typeface="Courier New" panose="02070309020205020404" pitchFamily="49" charset="0"/>
                <a:cs typeface="Courier New" panose="02070309020205020404" pitchFamily="49" charset="0"/>
              </a:rPr>
              <a:t>1.700.000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12.100.000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100.000.000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119.000.000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165.000.000</a:t>
            </a:r>
          </a:p>
          <a:p>
            <a:pPr algn="r"/>
            <a:endParaRPr lang="es-CL" sz="2200">
              <a:latin typeface="Courier New" panose="02070309020205020404" pitchFamily="49" charset="0"/>
              <a:cs typeface="Courier New" panose="02070309020205020404" pitchFamily="49" charset="0"/>
            </a:endParaRPr>
          </a:p>
          <a:p>
            <a:pPr algn="r"/>
            <a:r>
              <a:rPr lang="es-CL" sz="2200">
                <a:latin typeface="Courier New" panose="02070309020205020404" pitchFamily="49" charset="0"/>
                <a:cs typeface="Courier New" panose="02070309020205020404" pitchFamily="49" charset="0"/>
              </a:rPr>
              <a:t>3.200.000.000</a:t>
            </a:r>
          </a:p>
          <a:p>
            <a:pPr algn="r"/>
            <a:endParaRPr lang="es-CL"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3.480.000.000</a:t>
            </a:r>
          </a:p>
          <a:p>
            <a:pPr algn="r"/>
            <a:endParaRPr lang="es-MX" sz="2200">
              <a:latin typeface="Courier New" panose="02070309020205020404" pitchFamily="49" charset="0"/>
              <a:cs typeface="Courier New" panose="02070309020205020404" pitchFamily="49" charset="0"/>
            </a:endParaRPr>
          </a:p>
          <a:p>
            <a:pPr algn="r"/>
            <a:r>
              <a:rPr lang="es-MX" sz="2200">
                <a:latin typeface="Courier New" panose="02070309020205020404" pitchFamily="49" charset="0"/>
                <a:cs typeface="Courier New" panose="02070309020205020404" pitchFamily="49" charset="0"/>
              </a:rPr>
              <a:t>278.000.000</a:t>
            </a:r>
            <a:endParaRPr lang="es-CL" sz="2200">
              <a:latin typeface="Courier New" panose="02070309020205020404" pitchFamily="49" charset="0"/>
              <a:cs typeface="Courier New" panose="02070309020205020404" pitchFamily="49" charset="0"/>
            </a:endParaRPr>
          </a:p>
        </p:txBody>
      </p:sp>
      <p:sp>
        <p:nvSpPr>
          <p:cNvPr id="5" name="CuadroTexto 4">
            <a:extLst>
              <a:ext uri="{FF2B5EF4-FFF2-40B4-BE49-F238E27FC236}">
                <a16:creationId xmlns:a16="http://schemas.microsoft.com/office/drawing/2014/main" id="{DEAD8014-4D16-47C2-904D-BD05CECFDA03}"/>
              </a:ext>
            </a:extLst>
          </p:cNvPr>
          <p:cNvSpPr txBox="1"/>
          <p:nvPr/>
        </p:nvSpPr>
        <p:spPr>
          <a:xfrm>
            <a:off x="6859485" y="0"/>
            <a:ext cx="2223686" cy="6863417"/>
          </a:xfrm>
          <a:prstGeom prst="rect">
            <a:avLst/>
          </a:prstGeom>
          <a:noFill/>
        </p:spPr>
        <p:txBody>
          <a:bodyPr wrap="none" rtlCol="0">
            <a:spAutoFit/>
          </a:bodyPr>
          <a:lstStyle/>
          <a:p>
            <a:r>
              <a:rPr lang="es-CL" sz="2200">
                <a:latin typeface="Courier New" panose="02070309020205020404" pitchFamily="49" charset="0"/>
                <a:cs typeface="Courier New" panose="02070309020205020404" pitchFamily="49" charset="0"/>
              </a:rPr>
              <a:t>Cromosomas</a:t>
            </a:r>
          </a:p>
          <a:p>
            <a:r>
              <a:rPr lang="es-CL" sz="2200">
                <a:latin typeface="Courier New" panose="02070309020205020404" pitchFamily="49" charset="0"/>
                <a:cs typeface="Courier New" panose="02070309020205020404" pitchFamily="49" charset="0"/>
              </a:rPr>
              <a:t>1</a:t>
            </a:r>
          </a:p>
          <a:p>
            <a:r>
              <a:rPr lang="es-MX" sz="2200">
                <a:latin typeface="Courier New" panose="02070309020205020404" pitchFamily="49" charset="0"/>
                <a:cs typeface="Courier New" panose="02070309020205020404" pitchFamily="49" charset="0"/>
              </a:rPr>
              <a:t>1 (circular)</a:t>
            </a:r>
          </a:p>
          <a:p>
            <a:endParaRPr lang="es-MX"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1 (circular)</a:t>
            </a:r>
          </a:p>
          <a:p>
            <a:r>
              <a:rPr lang="es-CL" sz="2200">
                <a:latin typeface="Courier New" panose="02070309020205020404" pitchFamily="49" charset="0"/>
                <a:cs typeface="Courier New" panose="02070309020205020404" pitchFamily="49" charset="0"/>
              </a:rPr>
              <a:t>1 (circular)</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32</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12/11</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5</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4</a:t>
            </a:r>
          </a:p>
          <a:p>
            <a:endParaRPr lang="es-CL" sz="2200">
              <a:latin typeface="Courier New" panose="02070309020205020404" pitchFamily="49" charset="0"/>
              <a:cs typeface="Courier New" panose="02070309020205020404" pitchFamily="49" charset="0"/>
            </a:endParaRPr>
          </a:p>
          <a:p>
            <a:r>
              <a:rPr lang="es-CL" sz="2200">
                <a:latin typeface="Courier New" panose="02070309020205020404" pitchFamily="49" charset="0"/>
                <a:cs typeface="Courier New" panose="02070309020205020404" pitchFamily="49" charset="0"/>
              </a:rPr>
              <a:t>23</a:t>
            </a:r>
          </a:p>
          <a:p>
            <a:endParaRPr lang="es-CL"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20</a:t>
            </a:r>
          </a:p>
          <a:p>
            <a:endParaRPr lang="es-MX" sz="2200">
              <a:latin typeface="Courier New" panose="02070309020205020404" pitchFamily="49" charset="0"/>
              <a:cs typeface="Courier New" panose="02070309020205020404" pitchFamily="49" charset="0"/>
            </a:endParaRPr>
          </a:p>
          <a:p>
            <a:r>
              <a:rPr lang="es-MX" sz="2200">
                <a:latin typeface="Courier New" panose="02070309020205020404" pitchFamily="49" charset="0"/>
                <a:cs typeface="Courier New" panose="02070309020205020404" pitchFamily="49" charset="0"/>
              </a:rPr>
              <a:t>5</a:t>
            </a:r>
            <a:endParaRPr lang="es-CL" sz="2200">
              <a:latin typeface="Courier New" panose="02070309020205020404" pitchFamily="49" charset="0"/>
              <a:cs typeface="Courier New" panose="02070309020205020404" pitchFamily="49" charset="0"/>
            </a:endParaRPr>
          </a:p>
        </p:txBody>
      </p:sp>
      <p:pic>
        <p:nvPicPr>
          <p:cNvPr id="7" name="Imagen 6" descr="Imagen que contiene colorido, flor, fondo, verde&#10;&#10;Descripción generada automáticamente">
            <a:extLst>
              <a:ext uri="{FF2B5EF4-FFF2-40B4-BE49-F238E27FC236}">
                <a16:creationId xmlns:a16="http://schemas.microsoft.com/office/drawing/2014/main" id="{F6634E12-4B37-4004-87FE-EA8A10ECF02C}"/>
              </a:ext>
            </a:extLst>
          </p:cNvPr>
          <p:cNvPicPr>
            <a:picLocks noChangeAspect="1"/>
          </p:cNvPicPr>
          <p:nvPr/>
        </p:nvPicPr>
        <p:blipFill>
          <a:blip r:embed="rId3"/>
          <a:stretch>
            <a:fillRect/>
          </a:stretch>
        </p:blipFill>
        <p:spPr>
          <a:xfrm>
            <a:off x="6262104" y="240426"/>
            <a:ext cx="405962" cy="405962"/>
          </a:xfrm>
          <a:prstGeom prst="rect">
            <a:avLst/>
          </a:prstGeom>
        </p:spPr>
      </p:pic>
      <p:pic>
        <p:nvPicPr>
          <p:cNvPr id="9" name="Imagen 8" descr="Imagen que contiene brócoli, pastel, sostener&#10;&#10;Descripción generada automáticamente">
            <a:extLst>
              <a:ext uri="{FF2B5EF4-FFF2-40B4-BE49-F238E27FC236}">
                <a16:creationId xmlns:a16="http://schemas.microsoft.com/office/drawing/2014/main" id="{CB63569A-70F4-4973-9FAD-9DDF0B110A38}"/>
              </a:ext>
            </a:extLst>
          </p:cNvPr>
          <p:cNvPicPr>
            <a:picLocks noChangeAspect="1"/>
          </p:cNvPicPr>
          <p:nvPr/>
        </p:nvPicPr>
        <p:blipFill>
          <a:blip r:embed="rId4"/>
          <a:stretch>
            <a:fillRect/>
          </a:stretch>
        </p:blipFill>
        <p:spPr>
          <a:xfrm>
            <a:off x="6225195" y="678579"/>
            <a:ext cx="479780" cy="441735"/>
          </a:xfrm>
          <a:prstGeom prst="rect">
            <a:avLst/>
          </a:prstGeom>
        </p:spPr>
      </p:pic>
      <p:pic>
        <p:nvPicPr>
          <p:cNvPr id="11" name="Imagen 10" descr="Imagen que contiene viejo, blanco, mitad, avión&#10;&#10;Descripción generada automáticamente">
            <a:extLst>
              <a:ext uri="{FF2B5EF4-FFF2-40B4-BE49-F238E27FC236}">
                <a16:creationId xmlns:a16="http://schemas.microsoft.com/office/drawing/2014/main" id="{6EC7B6F6-694F-4104-8E6A-D847E12C7AAC}"/>
              </a:ext>
            </a:extLst>
          </p:cNvPr>
          <p:cNvPicPr>
            <a:picLocks noChangeAspect="1"/>
          </p:cNvPicPr>
          <p:nvPr/>
        </p:nvPicPr>
        <p:blipFill>
          <a:blip r:embed="rId5"/>
          <a:stretch>
            <a:fillRect/>
          </a:stretch>
        </p:blipFill>
        <p:spPr>
          <a:xfrm>
            <a:off x="6261344" y="1292771"/>
            <a:ext cx="407483" cy="381657"/>
          </a:xfrm>
          <a:prstGeom prst="rect">
            <a:avLst/>
          </a:prstGeom>
        </p:spPr>
      </p:pic>
      <p:pic>
        <p:nvPicPr>
          <p:cNvPr id="13" name="Imagen 12" descr="Imagen que contiene humo, naturaleza, vapor, tren&#10;&#10;Descripción generada automáticamente">
            <a:extLst>
              <a:ext uri="{FF2B5EF4-FFF2-40B4-BE49-F238E27FC236}">
                <a16:creationId xmlns:a16="http://schemas.microsoft.com/office/drawing/2014/main" id="{E6702161-F20E-44E6-BA6A-DF4284D00220}"/>
              </a:ext>
            </a:extLst>
          </p:cNvPr>
          <p:cNvPicPr>
            <a:picLocks noChangeAspect="1"/>
          </p:cNvPicPr>
          <p:nvPr/>
        </p:nvPicPr>
        <p:blipFill>
          <a:blip r:embed="rId6"/>
          <a:stretch>
            <a:fillRect/>
          </a:stretch>
        </p:blipFill>
        <p:spPr>
          <a:xfrm>
            <a:off x="6244218" y="1769676"/>
            <a:ext cx="441735" cy="441735"/>
          </a:xfrm>
          <a:prstGeom prst="rect">
            <a:avLst/>
          </a:prstGeom>
        </p:spPr>
      </p:pic>
      <p:pic>
        <p:nvPicPr>
          <p:cNvPr id="15" name="Imagen 14" descr="Imagen que contiene tabla, taza, plato, alimentos&#10;&#10;Descripción generada automáticamente">
            <a:extLst>
              <a:ext uri="{FF2B5EF4-FFF2-40B4-BE49-F238E27FC236}">
                <a16:creationId xmlns:a16="http://schemas.microsoft.com/office/drawing/2014/main" id="{DF783BCA-CA15-4E63-AC77-E84C7674F6A0}"/>
              </a:ext>
            </a:extLst>
          </p:cNvPr>
          <p:cNvPicPr>
            <a:picLocks noChangeAspect="1"/>
          </p:cNvPicPr>
          <p:nvPr/>
        </p:nvPicPr>
        <p:blipFill>
          <a:blip r:embed="rId7"/>
          <a:stretch>
            <a:fillRect/>
          </a:stretch>
        </p:blipFill>
        <p:spPr>
          <a:xfrm>
            <a:off x="6217737" y="2320811"/>
            <a:ext cx="494697" cy="493460"/>
          </a:xfrm>
          <a:prstGeom prst="rect">
            <a:avLst/>
          </a:prstGeom>
        </p:spPr>
      </p:pic>
      <p:pic>
        <p:nvPicPr>
          <p:cNvPr id="17" name="Imagen 16" descr="Imagen que contiene animal&#10;&#10;Descripción generada automáticamente">
            <a:extLst>
              <a:ext uri="{FF2B5EF4-FFF2-40B4-BE49-F238E27FC236}">
                <a16:creationId xmlns:a16="http://schemas.microsoft.com/office/drawing/2014/main" id="{0B7465EA-D41F-4F62-9C8B-E820361408FF}"/>
              </a:ext>
            </a:extLst>
          </p:cNvPr>
          <p:cNvPicPr>
            <a:picLocks noChangeAspect="1"/>
          </p:cNvPicPr>
          <p:nvPr/>
        </p:nvPicPr>
        <p:blipFill>
          <a:blip r:embed="rId8"/>
          <a:stretch>
            <a:fillRect/>
          </a:stretch>
        </p:blipFill>
        <p:spPr>
          <a:xfrm>
            <a:off x="6120834" y="3003228"/>
            <a:ext cx="688502" cy="488836"/>
          </a:xfrm>
          <a:prstGeom prst="rect">
            <a:avLst/>
          </a:prstGeom>
        </p:spPr>
      </p:pic>
      <p:pic>
        <p:nvPicPr>
          <p:cNvPr id="19" name="Imagen 18" descr="Imagen que contiene flor, pequeño, verde, florero&#10;&#10;Descripción generada automáticamente">
            <a:extLst>
              <a:ext uri="{FF2B5EF4-FFF2-40B4-BE49-F238E27FC236}">
                <a16:creationId xmlns:a16="http://schemas.microsoft.com/office/drawing/2014/main" id="{D7E0EA9F-667E-45B1-8A87-91A88F95D5BD}"/>
              </a:ext>
            </a:extLst>
          </p:cNvPr>
          <p:cNvPicPr>
            <a:picLocks noChangeAspect="1"/>
          </p:cNvPicPr>
          <p:nvPr/>
        </p:nvPicPr>
        <p:blipFill>
          <a:blip r:embed="rId9"/>
          <a:stretch>
            <a:fillRect/>
          </a:stretch>
        </p:blipFill>
        <p:spPr>
          <a:xfrm>
            <a:off x="6205193" y="3571742"/>
            <a:ext cx="519785" cy="620277"/>
          </a:xfrm>
          <a:prstGeom prst="rect">
            <a:avLst/>
          </a:prstGeom>
        </p:spPr>
      </p:pic>
      <p:pic>
        <p:nvPicPr>
          <p:cNvPr id="21" name="Imagen 20" descr="Un insecto de color verde&#10;&#10;Descripción generada automáticamente">
            <a:extLst>
              <a:ext uri="{FF2B5EF4-FFF2-40B4-BE49-F238E27FC236}">
                <a16:creationId xmlns:a16="http://schemas.microsoft.com/office/drawing/2014/main" id="{3C339DFA-6ACE-4882-ABC9-EEE68194070F}"/>
              </a:ext>
            </a:extLst>
          </p:cNvPr>
          <p:cNvPicPr>
            <a:picLocks noChangeAspect="1"/>
          </p:cNvPicPr>
          <p:nvPr/>
        </p:nvPicPr>
        <p:blipFill>
          <a:blip r:embed="rId10"/>
          <a:stretch>
            <a:fillRect/>
          </a:stretch>
        </p:blipFill>
        <p:spPr>
          <a:xfrm>
            <a:off x="6196594" y="4283881"/>
            <a:ext cx="536983" cy="536983"/>
          </a:xfrm>
          <a:prstGeom prst="rect">
            <a:avLst/>
          </a:prstGeom>
        </p:spPr>
      </p:pic>
      <p:pic>
        <p:nvPicPr>
          <p:cNvPr id="23" name="Imagen 22" descr="Imagen que contiene persona, niño, joven, ropa&#10;&#10;Descripción generada automáticamente">
            <a:extLst>
              <a:ext uri="{FF2B5EF4-FFF2-40B4-BE49-F238E27FC236}">
                <a16:creationId xmlns:a16="http://schemas.microsoft.com/office/drawing/2014/main" id="{06FE002B-0319-4F41-AFF9-FFF57DBED15A}"/>
              </a:ext>
            </a:extLst>
          </p:cNvPr>
          <p:cNvPicPr>
            <a:picLocks noChangeAspect="1"/>
          </p:cNvPicPr>
          <p:nvPr/>
        </p:nvPicPr>
        <p:blipFill>
          <a:blip r:embed="rId11"/>
          <a:stretch>
            <a:fillRect/>
          </a:stretch>
        </p:blipFill>
        <p:spPr>
          <a:xfrm>
            <a:off x="6138973" y="4912726"/>
            <a:ext cx="652224" cy="640146"/>
          </a:xfrm>
          <a:prstGeom prst="rect">
            <a:avLst/>
          </a:prstGeom>
        </p:spPr>
      </p:pic>
      <p:pic>
        <p:nvPicPr>
          <p:cNvPr id="25" name="Imagen 24" descr="Un roedor de color gris&#10;&#10;Descripción generada automáticamente">
            <a:extLst>
              <a:ext uri="{FF2B5EF4-FFF2-40B4-BE49-F238E27FC236}">
                <a16:creationId xmlns:a16="http://schemas.microsoft.com/office/drawing/2014/main" id="{ECE6A8C7-0B99-4AB5-A174-5A1A60FA22DA}"/>
              </a:ext>
            </a:extLst>
          </p:cNvPr>
          <p:cNvPicPr>
            <a:picLocks noChangeAspect="1"/>
          </p:cNvPicPr>
          <p:nvPr/>
        </p:nvPicPr>
        <p:blipFill>
          <a:blip r:embed="rId12"/>
          <a:stretch>
            <a:fillRect/>
          </a:stretch>
        </p:blipFill>
        <p:spPr>
          <a:xfrm>
            <a:off x="6173237" y="5612681"/>
            <a:ext cx="583697" cy="536028"/>
          </a:xfrm>
          <a:prstGeom prst="rect">
            <a:avLst/>
          </a:prstGeom>
        </p:spPr>
      </p:pic>
      <p:pic>
        <p:nvPicPr>
          <p:cNvPr id="27" name="Imagen 26" descr="Un insecto con alas&#10;&#10;Descripción generada automáticamente">
            <a:extLst>
              <a:ext uri="{FF2B5EF4-FFF2-40B4-BE49-F238E27FC236}">
                <a16:creationId xmlns:a16="http://schemas.microsoft.com/office/drawing/2014/main" id="{67D9696C-45DD-4B10-8A07-2404A263F552}"/>
              </a:ext>
            </a:extLst>
          </p:cNvPr>
          <p:cNvPicPr>
            <a:picLocks noChangeAspect="1"/>
          </p:cNvPicPr>
          <p:nvPr/>
        </p:nvPicPr>
        <p:blipFill>
          <a:blip r:embed="rId13"/>
          <a:stretch>
            <a:fillRect/>
          </a:stretch>
        </p:blipFill>
        <p:spPr>
          <a:xfrm>
            <a:off x="6098458" y="6312636"/>
            <a:ext cx="733255" cy="488836"/>
          </a:xfrm>
          <a:prstGeom prst="rect">
            <a:avLst/>
          </a:prstGeom>
        </p:spPr>
      </p:pic>
      <p:sp>
        <p:nvSpPr>
          <p:cNvPr id="29" name="CuadroTexto 28">
            <a:extLst>
              <a:ext uri="{FF2B5EF4-FFF2-40B4-BE49-F238E27FC236}">
                <a16:creationId xmlns:a16="http://schemas.microsoft.com/office/drawing/2014/main" id="{892B782E-B86F-457A-BE1C-72BF8D720960}"/>
              </a:ext>
            </a:extLst>
          </p:cNvPr>
          <p:cNvSpPr txBox="1"/>
          <p:nvPr/>
        </p:nvSpPr>
        <p:spPr>
          <a:xfrm>
            <a:off x="2734880" y="1348365"/>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1.8 Mb</a:t>
            </a:r>
          </a:p>
        </p:txBody>
      </p:sp>
      <p:sp>
        <p:nvSpPr>
          <p:cNvPr id="30" name="CuadroTexto 29">
            <a:extLst>
              <a:ext uri="{FF2B5EF4-FFF2-40B4-BE49-F238E27FC236}">
                <a16:creationId xmlns:a16="http://schemas.microsoft.com/office/drawing/2014/main" id="{F74F3ADF-C2C2-4943-9953-3B0168869007}"/>
              </a:ext>
            </a:extLst>
          </p:cNvPr>
          <p:cNvSpPr txBox="1"/>
          <p:nvPr/>
        </p:nvSpPr>
        <p:spPr>
          <a:xfrm>
            <a:off x="2494250" y="3682478"/>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119 Mb</a:t>
            </a:r>
            <a:endParaRPr lang="es-MX" sz="2200" b="1">
              <a:latin typeface="Courier New" panose="02070309020205020404" pitchFamily="49" charset="0"/>
              <a:cs typeface="Courier New" panose="02070309020205020404" pitchFamily="49" charset="0"/>
            </a:endParaRPr>
          </a:p>
        </p:txBody>
      </p:sp>
      <p:sp>
        <p:nvSpPr>
          <p:cNvPr id="31" name="CuadroTexto 30">
            <a:extLst>
              <a:ext uri="{FF2B5EF4-FFF2-40B4-BE49-F238E27FC236}">
                <a16:creationId xmlns:a16="http://schemas.microsoft.com/office/drawing/2014/main" id="{3A23608E-7FC2-4E81-AA8C-343E4B834CC5}"/>
              </a:ext>
            </a:extLst>
          </p:cNvPr>
          <p:cNvSpPr txBox="1"/>
          <p:nvPr/>
        </p:nvSpPr>
        <p:spPr>
          <a:xfrm>
            <a:off x="2144736" y="5017355"/>
            <a:ext cx="1204176" cy="430887"/>
          </a:xfrm>
          <a:prstGeom prst="rect">
            <a:avLst/>
          </a:prstGeom>
          <a:noFill/>
        </p:spPr>
        <p:txBody>
          <a:bodyPr wrap="none" rtlCol="0">
            <a:spAutoFit/>
          </a:bodyPr>
          <a:lstStyle/>
          <a:p>
            <a:r>
              <a:rPr lang="es-CL" sz="2200" b="1">
                <a:latin typeface="Courier New" panose="02070309020205020404" pitchFamily="49" charset="0"/>
                <a:cs typeface="Courier New" panose="02070309020205020404" pitchFamily="49" charset="0"/>
              </a:rPr>
              <a:t>3.2 Gb</a:t>
            </a:r>
            <a:endParaRPr lang="es-MX" sz="2200" b="1">
              <a:latin typeface="Courier New" panose="02070309020205020404" pitchFamily="49" charset="0"/>
              <a:cs typeface="Courier New" panose="02070309020205020404" pitchFamily="49" charset="0"/>
            </a:endParaRPr>
          </a:p>
        </p:txBody>
      </p:sp>
      <p:sp>
        <p:nvSpPr>
          <p:cNvPr id="32" name="Flecha: a la izquierda y derecha 31">
            <a:extLst>
              <a:ext uri="{FF2B5EF4-FFF2-40B4-BE49-F238E27FC236}">
                <a16:creationId xmlns:a16="http://schemas.microsoft.com/office/drawing/2014/main" id="{3CA5B5A9-0D9E-4DA9-9250-1AAA42EE26FC}"/>
              </a:ext>
            </a:extLst>
          </p:cNvPr>
          <p:cNvSpPr/>
          <p:nvPr/>
        </p:nvSpPr>
        <p:spPr>
          <a:xfrm>
            <a:off x="3978439" y="1467557"/>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Flecha: a la izquierda y derecha 32">
            <a:extLst>
              <a:ext uri="{FF2B5EF4-FFF2-40B4-BE49-F238E27FC236}">
                <a16:creationId xmlns:a16="http://schemas.microsoft.com/office/drawing/2014/main" id="{C7A6F379-D135-4D90-B58E-1D7FD4783D8D}"/>
              </a:ext>
            </a:extLst>
          </p:cNvPr>
          <p:cNvSpPr/>
          <p:nvPr/>
        </p:nvSpPr>
        <p:spPr>
          <a:xfrm>
            <a:off x="3663912" y="3786464"/>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Flecha: a la izquierda y derecha 33">
            <a:extLst>
              <a:ext uri="{FF2B5EF4-FFF2-40B4-BE49-F238E27FC236}">
                <a16:creationId xmlns:a16="http://schemas.microsoft.com/office/drawing/2014/main" id="{DE86D900-1A41-42B0-9A68-DF1F83322BA0}"/>
              </a:ext>
            </a:extLst>
          </p:cNvPr>
          <p:cNvSpPr/>
          <p:nvPr/>
        </p:nvSpPr>
        <p:spPr>
          <a:xfrm>
            <a:off x="3370634" y="5137383"/>
            <a:ext cx="368968" cy="1908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9ECCA5F3-7744-49F3-8AB8-A6A08F30123F}"/>
              </a:ext>
            </a:extLst>
          </p:cNvPr>
          <p:cNvSpPr txBox="1"/>
          <p:nvPr/>
        </p:nvSpPr>
        <p:spPr>
          <a:xfrm>
            <a:off x="2909539" y="1098225"/>
            <a:ext cx="1508746" cy="369332"/>
          </a:xfrm>
          <a:prstGeom prst="rect">
            <a:avLst/>
          </a:prstGeom>
          <a:noFill/>
        </p:spPr>
        <p:txBody>
          <a:bodyPr wrap="none" rtlCol="0">
            <a:spAutoFit/>
          </a:bodyPr>
          <a:lstStyle/>
          <a:p>
            <a:r>
              <a:rPr lang="es-CL"/>
              <a:t>megabases</a:t>
            </a:r>
            <a:endParaRPr lang="es-MX"/>
          </a:p>
        </p:txBody>
      </p:sp>
      <p:sp>
        <p:nvSpPr>
          <p:cNvPr id="36" name="CuadroTexto 35">
            <a:extLst>
              <a:ext uri="{FF2B5EF4-FFF2-40B4-BE49-F238E27FC236}">
                <a16:creationId xmlns:a16="http://schemas.microsoft.com/office/drawing/2014/main" id="{F1FCE11A-864D-495C-A980-27620EFE5671}"/>
              </a:ext>
            </a:extLst>
          </p:cNvPr>
          <p:cNvSpPr txBox="1"/>
          <p:nvPr/>
        </p:nvSpPr>
        <p:spPr>
          <a:xfrm>
            <a:off x="2324356" y="4695718"/>
            <a:ext cx="1343638" cy="369332"/>
          </a:xfrm>
          <a:prstGeom prst="rect">
            <a:avLst/>
          </a:prstGeom>
          <a:noFill/>
        </p:spPr>
        <p:txBody>
          <a:bodyPr wrap="none" rtlCol="0">
            <a:spAutoFit/>
          </a:bodyPr>
          <a:lstStyle/>
          <a:p>
            <a:r>
              <a:rPr lang="es-CL"/>
              <a:t>gigabases</a:t>
            </a:r>
            <a:endParaRPr lang="es-MX"/>
          </a:p>
        </p:txBody>
      </p:sp>
    </p:spTree>
    <p:extLst>
      <p:ext uri="{BB962C8B-B14F-4D97-AF65-F5344CB8AC3E}">
        <p14:creationId xmlns:p14="http://schemas.microsoft.com/office/powerpoint/2010/main" val="387664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animBg="1"/>
      <p:bldP spid="33" grpId="0" animBg="1"/>
      <p:bldP spid="34" grpId="0" animBg="1"/>
      <p:bldP spid="35" grpId="0"/>
      <p:bldP spid="36" grpId="0"/>
    </p:bld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1315</TotalTime>
  <Words>3274</Words>
  <Application>Microsoft Office PowerPoint</Application>
  <PresentationFormat>Panorámica</PresentationFormat>
  <Paragraphs>583</Paragraphs>
  <Slides>61</Slides>
  <Notes>25</Notes>
  <HiddenSlides>0</HiddenSlides>
  <MMClips>0</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1</vt:i4>
      </vt:variant>
      <vt:variant>
        <vt:lpstr>Títulos de diapositiva</vt:lpstr>
      </vt:variant>
      <vt:variant>
        <vt:i4>61</vt:i4>
      </vt:variant>
    </vt:vector>
  </HeadingPairs>
  <TitlesOfParts>
    <vt:vector size="75" baseType="lpstr">
      <vt:lpstr>Adobe Fangsong Std R</vt:lpstr>
      <vt:lpstr>Arial</vt:lpstr>
      <vt:lpstr>Arial;Helvetica</vt:lpstr>
      <vt:lpstr>Calibri</vt:lpstr>
      <vt:lpstr>Century Gothic</vt:lpstr>
      <vt:lpstr>Consolas</vt:lpstr>
      <vt:lpstr>Courier New</vt:lpstr>
      <vt:lpstr>Lucida Console</vt:lpstr>
      <vt:lpstr>Times</vt:lpstr>
      <vt:lpstr>Times New Roman</vt:lpstr>
      <vt:lpstr>Verdana</vt:lpstr>
      <vt:lpstr>Wingdings 3</vt:lpstr>
      <vt:lpstr>Espiral</vt:lpstr>
      <vt:lpstr>Microsoft Word Picture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¿Cómo se secuencia? (Sesión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Cobertura (profundidad de secuenciación) Se traduce en la cantidad de pb que vamos a secuenciar según el tamaño del genoma</vt:lpstr>
      <vt:lpstr>Consideraciones</vt:lpstr>
      <vt:lpstr>Secuenciación “paired end” / “mate pair”</vt:lpstr>
      <vt:lpstr>Presentación de PowerPoint</vt:lpstr>
      <vt:lpstr>Presentación de PowerPoint</vt:lpstr>
      <vt:lpstr>Assembly data types</vt:lpstr>
      <vt:lpstr>Presentación de PowerPoint</vt:lpstr>
      <vt:lpstr>Procariotas vs Eucariotas</vt:lpstr>
      <vt:lpstr>Estructura de los genes</vt:lpstr>
      <vt:lpstr>Estructura de un gene bacteriano</vt:lpstr>
      <vt:lpstr>Estructura de un gene bacteriano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archivos que usaremos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Construcción de una genoteca (library)</vt:lpstr>
      <vt:lpstr>Assembling the fragments</vt:lpstr>
      <vt:lpstr>Construyendo Scaffolds (andamios)</vt:lpstr>
      <vt:lpstr>Scaffolding</vt:lpstr>
      <vt:lpstr>Presentación de PowerPoint</vt:lpstr>
      <vt:lpstr> Genome repeats produce ambiguous scaffold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Jonathan Elias Maldonado Soto (jomaldon)</dc:creator>
  <cp:lastModifiedBy>Jonathan Elias Maldonado Soto (jomaldon)</cp:lastModifiedBy>
  <cp:revision>67</cp:revision>
  <dcterms:created xsi:type="dcterms:W3CDTF">2019-08-20T21:30:19Z</dcterms:created>
  <dcterms:modified xsi:type="dcterms:W3CDTF">2020-01-07T16:32:51Z</dcterms:modified>
</cp:coreProperties>
</file>